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handoutMasterIdLst>
    <p:handoutMasterId r:id="rId72"/>
  </p:handoutMasterIdLst>
  <p:sldIdLst>
    <p:sldId id="256" r:id="rId2"/>
    <p:sldId id="356" r:id="rId3"/>
    <p:sldId id="358" r:id="rId4"/>
    <p:sldId id="345" r:id="rId5"/>
    <p:sldId id="325" r:id="rId6"/>
    <p:sldId id="316" r:id="rId7"/>
    <p:sldId id="367" r:id="rId8"/>
    <p:sldId id="355" r:id="rId9"/>
    <p:sldId id="300" r:id="rId10"/>
    <p:sldId id="308" r:id="rId11"/>
    <p:sldId id="361" r:id="rId12"/>
    <p:sldId id="370" r:id="rId13"/>
    <p:sldId id="362" r:id="rId14"/>
    <p:sldId id="363" r:id="rId15"/>
    <p:sldId id="364" r:id="rId16"/>
    <p:sldId id="365" r:id="rId17"/>
    <p:sldId id="354" r:id="rId18"/>
    <p:sldId id="336" r:id="rId19"/>
    <p:sldId id="350" r:id="rId20"/>
    <p:sldId id="326" r:id="rId21"/>
    <p:sldId id="411" r:id="rId22"/>
    <p:sldId id="420" r:id="rId23"/>
    <p:sldId id="372" r:id="rId24"/>
    <p:sldId id="374" r:id="rId25"/>
    <p:sldId id="375" r:id="rId26"/>
    <p:sldId id="376" r:id="rId27"/>
    <p:sldId id="377" r:id="rId28"/>
    <p:sldId id="379" r:id="rId29"/>
    <p:sldId id="380" r:id="rId30"/>
    <p:sldId id="378" r:id="rId31"/>
    <p:sldId id="381" r:id="rId32"/>
    <p:sldId id="382" r:id="rId33"/>
    <p:sldId id="383" r:id="rId34"/>
    <p:sldId id="384" r:id="rId35"/>
    <p:sldId id="385" r:id="rId36"/>
    <p:sldId id="386" r:id="rId37"/>
    <p:sldId id="387" r:id="rId38"/>
    <p:sldId id="388" r:id="rId39"/>
    <p:sldId id="389" r:id="rId40"/>
    <p:sldId id="390" r:id="rId41"/>
    <p:sldId id="392" r:id="rId42"/>
    <p:sldId id="394" r:id="rId43"/>
    <p:sldId id="414" r:id="rId44"/>
    <p:sldId id="395" r:id="rId45"/>
    <p:sldId id="396" r:id="rId46"/>
    <p:sldId id="415" r:id="rId47"/>
    <p:sldId id="418" r:id="rId48"/>
    <p:sldId id="397" r:id="rId49"/>
    <p:sldId id="398" r:id="rId50"/>
    <p:sldId id="399" r:id="rId51"/>
    <p:sldId id="400" r:id="rId52"/>
    <p:sldId id="401" r:id="rId53"/>
    <p:sldId id="417" r:id="rId54"/>
    <p:sldId id="416" r:id="rId55"/>
    <p:sldId id="409" r:id="rId56"/>
    <p:sldId id="403" r:id="rId57"/>
    <p:sldId id="419" r:id="rId58"/>
    <p:sldId id="404" r:id="rId59"/>
    <p:sldId id="368" r:id="rId60"/>
    <p:sldId id="369" r:id="rId61"/>
    <p:sldId id="393" r:id="rId62"/>
    <p:sldId id="371" r:id="rId63"/>
    <p:sldId id="329" r:id="rId64"/>
    <p:sldId id="406" r:id="rId65"/>
    <p:sldId id="407" r:id="rId66"/>
    <p:sldId id="408" r:id="rId67"/>
    <p:sldId id="410" r:id="rId68"/>
    <p:sldId id="412" r:id="rId69"/>
    <p:sldId id="413" r:id="rId70"/>
  </p:sldIdLst>
  <p:sldSz cx="9144000" cy="6858000" type="screen4x3"/>
  <p:notesSz cx="6797675" cy="9926638"/>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244C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0536" autoAdjust="0"/>
  </p:normalViewPr>
  <p:slideViewPr>
    <p:cSldViewPr>
      <p:cViewPr varScale="1">
        <p:scale>
          <a:sx n="73" d="100"/>
          <a:sy n="73" d="100"/>
        </p:scale>
        <p:origin x="1320"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Percentage of time</c:v>
                </c:pt>
              </c:strCache>
            </c:strRef>
          </c:tx>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extLst>
              <c:ext xmlns:c16="http://schemas.microsoft.com/office/drawing/2014/chart" uri="{C3380CC4-5D6E-409C-BE32-E72D297353CC}">
                <c16:uniqueId val="{00000001-CB64-4C97-9A61-7BBF45749834}"/>
              </c:ext>
            </c:extLst>
          </c:dPt>
          <c:dPt>
            <c:idx val="1"/>
            <c:bubble3D val="0"/>
            <c:spPr>
              <a:pattFill prst="ltUpDiag">
                <a:fgClr>
                  <a:schemeClr val="accent2"/>
                </a:fgClr>
                <a:bgClr>
                  <a:schemeClr val="accent2">
                    <a:lumMod val="20000"/>
                    <a:lumOff val="80000"/>
                  </a:schemeClr>
                </a:bgClr>
              </a:pattFill>
              <a:ln w="19050">
                <a:solidFill>
                  <a:schemeClr val="lt1"/>
                </a:solidFill>
              </a:ln>
              <a:effectLst>
                <a:innerShdw blurRad="114300">
                  <a:schemeClr val="accent2"/>
                </a:innerShdw>
              </a:effectLst>
            </c:spPr>
            <c:extLst>
              <c:ext xmlns:c16="http://schemas.microsoft.com/office/drawing/2014/chart" uri="{C3380CC4-5D6E-409C-BE32-E72D297353CC}">
                <c16:uniqueId val="{00000003-CB64-4C97-9A61-7BBF45749834}"/>
              </c:ext>
            </c:extLst>
          </c:dPt>
          <c:dPt>
            <c:idx val="2"/>
            <c:bubble3D val="0"/>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extLst>
              <c:ext xmlns:c16="http://schemas.microsoft.com/office/drawing/2014/chart" uri="{C3380CC4-5D6E-409C-BE32-E72D297353CC}">
                <c16:uniqueId val="{00000005-CB64-4C97-9A61-7BBF45749834}"/>
              </c:ext>
            </c:extLst>
          </c:dPt>
          <c:cat>
            <c:strRef>
              <c:f>Sheet1!$A$2:$A$4</c:f>
              <c:strCache>
                <c:ptCount val="3"/>
                <c:pt idx="0">
                  <c:v>Classwork</c:v>
                </c:pt>
                <c:pt idx="1">
                  <c:v>Reactive independent study</c:v>
                </c:pt>
                <c:pt idx="2">
                  <c:v>Proactive independent study</c:v>
                </c:pt>
              </c:strCache>
            </c:strRef>
          </c:cat>
          <c:val>
            <c:numRef>
              <c:f>Sheet1!$B$2:$B$4</c:f>
              <c:numCache>
                <c:formatCode>General</c:formatCode>
                <c:ptCount val="3"/>
                <c:pt idx="0">
                  <c:v>33.299999999999997</c:v>
                </c:pt>
                <c:pt idx="1">
                  <c:v>33.299999999999997</c:v>
                </c:pt>
                <c:pt idx="2">
                  <c:v>33.299999999999997</c:v>
                </c:pt>
              </c:numCache>
            </c:numRef>
          </c:val>
          <c:extLst>
            <c:ext xmlns:c16="http://schemas.microsoft.com/office/drawing/2014/chart" uri="{C3380CC4-5D6E-409C-BE32-E72D297353CC}">
              <c16:uniqueId val="{00000006-CB64-4C97-9A61-7BBF4574983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1-DF2D-435E-A81A-F504CF9FEF9A}"/>
              </c:ext>
            </c:extLst>
          </c:dPt>
          <c:dPt>
            <c:idx val="1"/>
            <c:bubble3D val="0"/>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3-DF2D-435E-A81A-F504CF9FEF9A}"/>
              </c:ext>
            </c:extLst>
          </c:dPt>
          <c:dPt>
            <c:idx val="2"/>
            <c:bubble3D val="0"/>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5-DF2D-435E-A81A-F504CF9FEF9A}"/>
              </c:ext>
            </c:extLst>
          </c:dPt>
          <c:dPt>
            <c:idx val="3"/>
            <c:bubble3D val="0"/>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7-DF2D-435E-A81A-F504CF9FEF9A}"/>
              </c:ext>
            </c:extLst>
          </c:dPt>
          <c:cat>
            <c:strRef>
              <c:f>Sheet1!$A$2:$A$5</c:f>
              <c:strCache>
                <c:ptCount val="3"/>
                <c:pt idx="0">
                  <c:v>Classwork</c:v>
                </c:pt>
                <c:pt idx="1">
                  <c:v>Reactive Study</c:v>
                </c:pt>
                <c:pt idx="2">
                  <c:v>Proactive Study</c:v>
                </c:pt>
              </c:strCache>
            </c:strRef>
          </c:cat>
          <c:val>
            <c:numRef>
              <c:f>Sheet1!$B$2:$B$5</c:f>
              <c:numCache>
                <c:formatCode>General</c:formatCode>
                <c:ptCount val="4"/>
                <c:pt idx="0" formatCode="d\-mmm">
                  <c:v>0.33333000000000002</c:v>
                </c:pt>
                <c:pt idx="1">
                  <c:v>0.33333000000000002</c:v>
                </c:pt>
                <c:pt idx="2">
                  <c:v>0.33333299999999999</c:v>
                </c:pt>
              </c:numCache>
            </c:numRef>
          </c:val>
          <c:extLst>
            <c:ext xmlns:c16="http://schemas.microsoft.com/office/drawing/2014/chart" uri="{C3380CC4-5D6E-409C-BE32-E72D297353CC}">
              <c16:uniqueId val="{00000000-5EF1-450F-B520-A52D74EE850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cdr:x>
      <cdr:y>0.24063</cdr:y>
    </cdr:from>
    <cdr:to>
      <cdr:x>0.43</cdr:x>
      <cdr:y>0.47003</cdr:y>
    </cdr:to>
    <cdr:sp macro="" textlink="">
      <cdr:nvSpPr>
        <cdr:cNvPr id="2" name="TextBox 1">
          <a:extLst xmlns:a="http://schemas.openxmlformats.org/drawingml/2006/main">
            <a:ext uri="{FF2B5EF4-FFF2-40B4-BE49-F238E27FC236}">
              <a16:creationId xmlns:a16="http://schemas.microsoft.com/office/drawing/2014/main" id="{27859D32-663A-411F-B0F9-51D0EE22398D}"/>
            </a:ext>
          </a:extLst>
        </cdr:cNvPr>
        <cdr:cNvSpPr txBox="1"/>
      </cdr:nvSpPr>
      <cdr:spPr>
        <a:xfrm xmlns:a="http://schemas.openxmlformats.org/drawingml/2006/main">
          <a:off x="0" y="849745"/>
          <a:ext cx="2654052" cy="81010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4000" dirty="0">
              <a:solidFill>
                <a:srgbClr val="FF0000"/>
              </a:solidFill>
            </a:rPr>
            <a:t>Classwork</a:t>
          </a:r>
        </a:p>
      </cdr:txBody>
    </cdr:sp>
  </cdr:relSizeAnchor>
  <cdr:relSizeAnchor xmlns:cdr="http://schemas.openxmlformats.org/drawingml/2006/chartDrawing">
    <cdr:from>
      <cdr:x>0.57</cdr:x>
      <cdr:y>0.18959</cdr:y>
    </cdr:from>
    <cdr:to>
      <cdr:x>0.98999</cdr:x>
      <cdr:y>0.41899</cdr:y>
    </cdr:to>
    <cdr:sp macro="" textlink="">
      <cdr:nvSpPr>
        <cdr:cNvPr id="3" name="TextBox 1">
          <a:extLst xmlns:a="http://schemas.openxmlformats.org/drawingml/2006/main">
            <a:ext uri="{FF2B5EF4-FFF2-40B4-BE49-F238E27FC236}">
              <a16:creationId xmlns:a16="http://schemas.microsoft.com/office/drawing/2014/main" id="{55C4C526-8768-4D9E-9699-BD8B900B9142}"/>
            </a:ext>
          </a:extLst>
        </cdr:cNvPr>
        <cdr:cNvSpPr txBox="1"/>
      </cdr:nvSpPr>
      <cdr:spPr>
        <a:xfrm xmlns:a="http://schemas.openxmlformats.org/drawingml/2006/main">
          <a:off x="3518154" y="669517"/>
          <a:ext cx="2592282" cy="81010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4000" dirty="0">
              <a:solidFill>
                <a:srgbClr val="FF0000"/>
              </a:solidFill>
            </a:rPr>
            <a:t>Reactive Study </a:t>
          </a:r>
          <a:r>
            <a:rPr lang="en-GB" sz="3200" dirty="0">
              <a:solidFill>
                <a:srgbClr val="FF0000"/>
              </a:solidFill>
            </a:rPr>
            <a:t>(Homework)</a:t>
          </a:r>
          <a:endParaRPr lang="en-GB" sz="4000" dirty="0">
            <a:solidFill>
              <a:srgbClr val="FF0000"/>
            </a:solidFill>
          </a:endParaRPr>
        </a:p>
      </cdr:txBody>
    </cdr:sp>
  </cdr:relSizeAnchor>
  <cdr:relSizeAnchor xmlns:cdr="http://schemas.openxmlformats.org/drawingml/2006/chartDrawing">
    <cdr:from>
      <cdr:x>0.19667</cdr:x>
      <cdr:y>0.63116</cdr:y>
    </cdr:from>
    <cdr:to>
      <cdr:x>0.815</cdr:x>
      <cdr:y>0.86056</cdr:y>
    </cdr:to>
    <cdr:sp macro="" textlink="">
      <cdr:nvSpPr>
        <cdr:cNvPr id="4" name="TextBox 1">
          <a:extLst xmlns:a="http://schemas.openxmlformats.org/drawingml/2006/main">
            <a:ext uri="{FF2B5EF4-FFF2-40B4-BE49-F238E27FC236}">
              <a16:creationId xmlns:a16="http://schemas.microsoft.com/office/drawing/2014/main" id="{B1759870-7FEA-4DFD-9C65-B9B9943A6F5F}"/>
            </a:ext>
          </a:extLst>
        </cdr:cNvPr>
        <cdr:cNvSpPr txBox="1"/>
      </cdr:nvSpPr>
      <cdr:spPr>
        <a:xfrm xmlns:a="http://schemas.openxmlformats.org/drawingml/2006/main">
          <a:off x="1213892" y="2228875"/>
          <a:ext cx="3816424" cy="81010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4000" dirty="0">
              <a:solidFill>
                <a:srgbClr val="FF0000"/>
              </a:solidFill>
            </a:rPr>
            <a:t>Proactive Study </a:t>
          </a:r>
          <a:r>
            <a:rPr lang="en-GB" sz="3200" dirty="0">
              <a:solidFill>
                <a:srgbClr val="FF0000"/>
              </a:solidFill>
            </a:rPr>
            <a:t>(Work You Set Yourself)</a:t>
          </a:r>
          <a:endParaRPr lang="en-GB" sz="4000" dirty="0">
            <a:solidFill>
              <a:srgbClr val="FF000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928387C1-D049-49AE-9178-731F0EE800FA}" type="datetimeFigureOut">
              <a:rPr lang="en-GB" smtClean="0"/>
              <a:pPr/>
              <a:t>03/11/2019</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23408EEE-C402-40DB-B4C9-55EA8531EC2A}" type="slidenum">
              <a:rPr lang="en-GB" smtClean="0"/>
              <a:pPr/>
              <a:t>‹#›</a:t>
            </a:fld>
            <a:endParaRPr lang="en-GB"/>
          </a:p>
        </p:txBody>
      </p:sp>
    </p:spTree>
    <p:extLst>
      <p:ext uri="{BB962C8B-B14F-4D97-AF65-F5344CB8AC3E}">
        <p14:creationId xmlns:p14="http://schemas.microsoft.com/office/powerpoint/2010/main" val="2791690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720674A4-66D4-495D-A9A8-D2D9774AB4D6}" type="datetimeFigureOut">
              <a:rPr lang="en-GB"/>
              <a:pPr>
                <a:defRPr/>
              </a:pPr>
              <a:t>03/11/2019</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F54650A7-C5B6-4E3E-B155-0DDD71918FDE}" type="slidenum">
              <a:rPr lang="en-GB"/>
              <a:pPr>
                <a:defRPr/>
              </a:pPr>
              <a:t>‹#›</a:t>
            </a:fld>
            <a:endParaRPr lang="en-GB"/>
          </a:p>
        </p:txBody>
      </p:sp>
    </p:spTree>
    <p:extLst>
      <p:ext uri="{BB962C8B-B14F-4D97-AF65-F5344CB8AC3E}">
        <p14:creationId xmlns:p14="http://schemas.microsoft.com/office/powerpoint/2010/main" val="18407876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F54650A7-C5B6-4E3E-B155-0DDD71918FDE}" type="slidenum">
              <a:rPr lang="en-GB" smtClean="0"/>
              <a:pPr>
                <a:defRPr/>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54650A7-C5B6-4E3E-B155-0DDD71918FDE}" type="slidenum">
              <a:rPr lang="en-GB" smtClean="0"/>
              <a:pPr>
                <a:defRPr/>
              </a:pPr>
              <a:t>18</a:t>
            </a:fld>
            <a:endParaRPr lang="en-GB"/>
          </a:p>
        </p:txBody>
      </p:sp>
    </p:spTree>
    <p:extLst>
      <p:ext uri="{BB962C8B-B14F-4D97-AF65-F5344CB8AC3E}">
        <p14:creationId xmlns:p14="http://schemas.microsoft.com/office/powerpoint/2010/main" val="3838153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a:t>
            </a:r>
            <a:r>
              <a:rPr lang="en-GB" baseline="0" dirty="0" smtClean="0"/>
              <a:t> will have their mock exams in March. This is an opportunity for students to experience a real </a:t>
            </a:r>
            <a:r>
              <a:rPr lang="en-GB" baseline="0" dirty="0" err="1" smtClean="0"/>
              <a:t>gcse</a:t>
            </a:r>
            <a:r>
              <a:rPr lang="en-GB" baseline="0" dirty="0" smtClean="0"/>
              <a:t> paper as well as have feedback on exam technique and </a:t>
            </a:r>
            <a:endParaRPr lang="en-GB" dirty="0"/>
          </a:p>
        </p:txBody>
      </p:sp>
      <p:sp>
        <p:nvSpPr>
          <p:cNvPr id="4" name="Slide Number Placeholder 3"/>
          <p:cNvSpPr>
            <a:spLocks noGrp="1"/>
          </p:cNvSpPr>
          <p:nvPr>
            <p:ph type="sldNum" sz="quarter" idx="10"/>
          </p:nvPr>
        </p:nvSpPr>
        <p:spPr/>
        <p:txBody>
          <a:bodyPr/>
          <a:lstStyle/>
          <a:p>
            <a:pPr>
              <a:defRPr/>
            </a:pPr>
            <a:fld id="{F54650A7-C5B6-4E3E-B155-0DDD71918FDE}" type="slidenum">
              <a:rPr lang="en-GB" smtClean="0"/>
              <a:pPr>
                <a:defRPr/>
              </a:pPr>
              <a:t>20</a:t>
            </a:fld>
            <a:endParaRPr lang="en-GB"/>
          </a:p>
        </p:txBody>
      </p:sp>
    </p:spTree>
    <p:extLst>
      <p:ext uri="{BB962C8B-B14F-4D97-AF65-F5344CB8AC3E}">
        <p14:creationId xmlns:p14="http://schemas.microsoft.com/office/powerpoint/2010/main" val="3623598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F54650A7-C5B6-4E3E-B155-0DDD71918FDE}" type="slidenum">
              <a:rPr lang="en-GB" smtClean="0"/>
              <a:pPr>
                <a:defRPr/>
              </a:pPr>
              <a:t>63</a:t>
            </a:fld>
            <a:endParaRPr lang="en-GB"/>
          </a:p>
        </p:txBody>
      </p:sp>
    </p:spTree>
    <p:extLst>
      <p:ext uri="{BB962C8B-B14F-4D97-AF65-F5344CB8AC3E}">
        <p14:creationId xmlns:p14="http://schemas.microsoft.com/office/powerpoint/2010/main" val="3481297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F54650A7-C5B6-4E3E-B155-0DDD71918FDE}" type="slidenum">
              <a:rPr lang="en-GB" smtClean="0"/>
              <a:pPr>
                <a:defRPr/>
              </a:pPr>
              <a:t>2</a:t>
            </a:fld>
            <a:endParaRPr lang="en-GB"/>
          </a:p>
        </p:txBody>
      </p:sp>
    </p:spTree>
    <p:extLst>
      <p:ext uri="{BB962C8B-B14F-4D97-AF65-F5344CB8AC3E}">
        <p14:creationId xmlns:p14="http://schemas.microsoft.com/office/powerpoint/2010/main" val="1374492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video mentioned that for each Key Stage 2 starting point the government has calculated the national average GCSE outcome.  </a:t>
            </a:r>
          </a:p>
          <a:p>
            <a:endParaRPr lang="en-GB" baseline="0" dirty="0" smtClean="0"/>
          </a:p>
          <a:p>
            <a:r>
              <a:rPr lang="en-GB" baseline="0" dirty="0" smtClean="0"/>
              <a:t>We believe that Helston students should aim to be at least in line with the national average, so we have used the national average to set minimum target grades for our students.  These will differ across the year group as they are based on the each students’ individual starting point.  </a:t>
            </a:r>
          </a:p>
          <a:p>
            <a:endParaRPr lang="en-GB" baseline="0" dirty="0" smtClean="0"/>
          </a:p>
        </p:txBody>
      </p:sp>
      <p:sp>
        <p:nvSpPr>
          <p:cNvPr id="4" name="Slide Number Placeholder 3"/>
          <p:cNvSpPr>
            <a:spLocks noGrp="1"/>
          </p:cNvSpPr>
          <p:nvPr>
            <p:ph type="sldNum" sz="quarter" idx="10"/>
          </p:nvPr>
        </p:nvSpPr>
        <p:spPr/>
        <p:txBody>
          <a:bodyPr/>
          <a:lstStyle/>
          <a:p>
            <a:fld id="{FD4D3189-35B5-42DA-ACDB-BD0CA30276ED}" type="slidenum">
              <a:rPr lang="en-GB" smtClean="0"/>
              <a:pPr/>
              <a:t>3</a:t>
            </a:fld>
            <a:endParaRPr lang="en-GB"/>
          </a:p>
        </p:txBody>
      </p:sp>
    </p:spTree>
    <p:extLst>
      <p:ext uri="{BB962C8B-B14F-4D97-AF65-F5344CB8AC3E}">
        <p14:creationId xmlns:p14="http://schemas.microsoft.com/office/powerpoint/2010/main" val="3705947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diagram shows how the new 9-1 grades line up next to the old A*-C grades.  </a:t>
            </a:r>
          </a:p>
          <a:p>
            <a:endParaRPr lang="en-GB" baseline="0" dirty="0" smtClean="0"/>
          </a:p>
          <a:p>
            <a:r>
              <a:rPr lang="en-GB" baseline="0" dirty="0" smtClean="0"/>
              <a:t>A grade 4 and above is the same as a grade C and above.  We expect nationally that 65-70% of grade awarded will be grade 4 and above, as this is typically the percentage of grade Cs or above awarded.  </a:t>
            </a:r>
          </a:p>
          <a:p>
            <a:endParaRPr lang="en-GB" baseline="0" dirty="0" smtClean="0"/>
          </a:p>
          <a:p>
            <a:r>
              <a:rPr lang="en-GB" baseline="0" dirty="0" smtClean="0"/>
              <a:t>A grade 7 lines up with a grade A.  Typically around 20% of grades awarded nationally are grade A or better, so we expect roughly the same proportion of grade 7s or better.  </a:t>
            </a:r>
          </a:p>
          <a:p>
            <a:endParaRPr lang="en-GB" baseline="0" dirty="0" smtClean="0"/>
          </a:p>
          <a:p>
            <a:r>
              <a:rPr lang="en-GB" baseline="0" dirty="0" smtClean="0"/>
              <a:t>A U grade will stay in the same place as before.  </a:t>
            </a:r>
          </a:p>
          <a:p>
            <a:endParaRPr lang="en-GB" baseline="0" dirty="0" smtClean="0"/>
          </a:p>
          <a:p>
            <a:r>
              <a:rPr lang="en-GB" baseline="0" dirty="0" smtClean="0"/>
              <a:t>Two reasons for changing the grading structure can be seen in this diagram.  </a:t>
            </a:r>
          </a:p>
          <a:p>
            <a:endParaRPr lang="en-GB" baseline="0" dirty="0" smtClean="0"/>
          </a:p>
          <a:p>
            <a:r>
              <a:rPr lang="en-GB" baseline="0" dirty="0" smtClean="0"/>
              <a:t>The new system has added an extra grade in the middle, so we now have a grade 4, which is equivalent to a C-, and a grade 5, which is equivalent to a C+ or B-.  The intention behind the grade 5 is that it acts as a benchmark for international standards; this is what the Government is calling a ‘good pass’.  </a:t>
            </a:r>
          </a:p>
          <a:p>
            <a:endParaRPr lang="en-GB" baseline="0" dirty="0" smtClean="0"/>
          </a:p>
          <a:p>
            <a:r>
              <a:rPr lang="en-GB" baseline="0" dirty="0" smtClean="0"/>
              <a:t>The new system has also enabled the introduction of a new top grade – a grade 9, which is effectively an A**.  We anticipate that nationally only a small percentage of grades awarded will be grade 9, perhaps the top 2-4% of grades.  This will vary subject to subject though.  </a:t>
            </a:r>
          </a:p>
          <a:p>
            <a:endParaRPr lang="en-GB" baseline="0" dirty="0" smtClean="0"/>
          </a:p>
        </p:txBody>
      </p:sp>
      <p:sp>
        <p:nvSpPr>
          <p:cNvPr id="4" name="Slide Number Placeholder 3"/>
          <p:cNvSpPr>
            <a:spLocks noGrp="1"/>
          </p:cNvSpPr>
          <p:nvPr>
            <p:ph type="sldNum" sz="quarter" idx="10"/>
          </p:nvPr>
        </p:nvSpPr>
        <p:spPr/>
        <p:txBody>
          <a:bodyPr/>
          <a:lstStyle/>
          <a:p>
            <a:fld id="{FD4D3189-35B5-42DA-ACDB-BD0CA30276ED}" type="slidenum">
              <a:rPr lang="en-GB" smtClean="0"/>
              <a:t>4</a:t>
            </a:fld>
            <a:endParaRPr lang="en-GB"/>
          </a:p>
        </p:txBody>
      </p:sp>
    </p:spTree>
    <p:extLst>
      <p:ext uri="{BB962C8B-B14F-4D97-AF65-F5344CB8AC3E}">
        <p14:creationId xmlns:p14="http://schemas.microsoft.com/office/powerpoint/2010/main" val="4117897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 school ethos is embedded into the core of what we do every day.</a:t>
            </a:r>
          </a:p>
          <a:p>
            <a:r>
              <a:rPr lang="en-GB" dirty="0" smtClean="0"/>
              <a:t>The aim</a:t>
            </a:r>
            <a:r>
              <a:rPr lang="en-GB" baseline="0" dirty="0" smtClean="0"/>
              <a:t> is always to encourage students to set goals and have the aspiration to achieve something. We believe in culture of high challenge, that encourages students to be ambitious and have grit and determination. Essentially, I want this group of young people to be healthy, happy and successful adults who have the skills and knowledge to make their dreams a reality.</a:t>
            </a:r>
            <a:endParaRPr lang="en-GB" dirty="0"/>
          </a:p>
        </p:txBody>
      </p:sp>
      <p:sp>
        <p:nvSpPr>
          <p:cNvPr id="4" name="Slide Number Placeholder 3"/>
          <p:cNvSpPr>
            <a:spLocks noGrp="1"/>
          </p:cNvSpPr>
          <p:nvPr>
            <p:ph type="sldNum" sz="quarter" idx="10"/>
          </p:nvPr>
        </p:nvSpPr>
        <p:spPr/>
        <p:txBody>
          <a:bodyPr/>
          <a:lstStyle/>
          <a:p>
            <a:pPr>
              <a:defRPr/>
            </a:pPr>
            <a:fld id="{F54650A7-C5B6-4E3E-B155-0DDD71918FDE}" type="slidenum">
              <a:rPr lang="en-GB" smtClean="0"/>
              <a:pPr>
                <a:defRPr/>
              </a:pPr>
              <a:t>5</a:t>
            </a:fld>
            <a:endParaRPr lang="en-GB"/>
          </a:p>
        </p:txBody>
      </p:sp>
    </p:spTree>
    <p:extLst>
      <p:ext uri="{BB962C8B-B14F-4D97-AF65-F5344CB8AC3E}">
        <p14:creationId xmlns:p14="http://schemas.microsoft.com/office/powerpoint/2010/main" val="2121755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At the end of the day, we all want the same thing. Students – parents- teachers -  We want the young people equipped with everything they need to move through the next phases of their lives and I’ll be sharing with you today some interventions that we have in place here in college and the ways in which students can help themselves at home. </a:t>
            </a:r>
            <a:endParaRPr lang="en-GB" dirty="0"/>
          </a:p>
        </p:txBody>
      </p:sp>
      <p:sp>
        <p:nvSpPr>
          <p:cNvPr id="4" name="Slide Number Placeholder 3"/>
          <p:cNvSpPr>
            <a:spLocks noGrp="1"/>
          </p:cNvSpPr>
          <p:nvPr>
            <p:ph type="sldNum" sz="quarter" idx="10"/>
          </p:nvPr>
        </p:nvSpPr>
        <p:spPr/>
        <p:txBody>
          <a:bodyPr/>
          <a:lstStyle/>
          <a:p>
            <a:pPr>
              <a:defRPr/>
            </a:pPr>
            <a:fld id="{F54650A7-C5B6-4E3E-B155-0DDD71918FDE}" type="slidenum">
              <a:rPr lang="en-GB" smtClean="0"/>
              <a:pPr>
                <a:defRPr/>
              </a:pPr>
              <a:t>6</a:t>
            </a:fld>
            <a:endParaRPr lang="en-GB"/>
          </a:p>
        </p:txBody>
      </p:sp>
    </p:spTree>
    <p:extLst>
      <p:ext uri="{BB962C8B-B14F-4D97-AF65-F5344CB8AC3E}">
        <p14:creationId xmlns:p14="http://schemas.microsoft.com/office/powerpoint/2010/main" val="123245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a wealth of</a:t>
            </a:r>
            <a:r>
              <a:rPr lang="en-GB" baseline="0" dirty="0" smtClean="0"/>
              <a:t> resources and materials that students can use online and I have given you some websites that I would recommend. In addition to the revision based sites, providing students are aware of their exam boards, they can print past papers and mark schemes and give them to their teachers to check. Granted, many of these </a:t>
            </a:r>
            <a:r>
              <a:rPr lang="en-GB" baseline="0" dirty="0" err="1" smtClean="0"/>
              <a:t>gcses</a:t>
            </a:r>
            <a:r>
              <a:rPr lang="en-GB" baseline="0" dirty="0" smtClean="0"/>
              <a:t> are new curriculums and there may not be a huge selection at this point but as we work through the courses more past papers will become available.</a:t>
            </a:r>
            <a:endParaRPr lang="en-GB" dirty="0"/>
          </a:p>
        </p:txBody>
      </p:sp>
      <p:sp>
        <p:nvSpPr>
          <p:cNvPr id="4" name="Slide Number Placeholder 3"/>
          <p:cNvSpPr>
            <a:spLocks noGrp="1"/>
          </p:cNvSpPr>
          <p:nvPr>
            <p:ph type="sldNum" sz="quarter" idx="10"/>
          </p:nvPr>
        </p:nvSpPr>
        <p:spPr/>
        <p:txBody>
          <a:bodyPr/>
          <a:lstStyle/>
          <a:p>
            <a:pPr>
              <a:defRPr/>
            </a:pPr>
            <a:fld id="{F54650A7-C5B6-4E3E-B155-0DDD71918FDE}" type="slidenum">
              <a:rPr lang="en-GB" smtClean="0"/>
              <a:pPr>
                <a:defRPr/>
              </a:pPr>
              <a:t>9</a:t>
            </a:fld>
            <a:endParaRPr lang="en-GB"/>
          </a:p>
        </p:txBody>
      </p:sp>
    </p:spTree>
    <p:extLst>
      <p:ext uri="{BB962C8B-B14F-4D97-AF65-F5344CB8AC3E}">
        <p14:creationId xmlns:p14="http://schemas.microsoft.com/office/powerpoint/2010/main" val="2438783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a:t>
            </a:r>
            <a:r>
              <a:rPr lang="en-GB" baseline="0" dirty="0" smtClean="0"/>
              <a:t> thing that encourages students to not only consolidate their learning but prepare for upcoming lessons is the independent work they are set at home. We do have a homework policy that students are fully aware of and you can keep up to date with </a:t>
            </a:r>
            <a:r>
              <a:rPr lang="en-GB" baseline="0" dirty="0" err="1" smtClean="0"/>
              <a:t>homeworks</a:t>
            </a:r>
            <a:r>
              <a:rPr lang="en-GB" baseline="0" dirty="0" smtClean="0"/>
              <a:t> being set as all are logged onto hwdiary.com. Be aware that due to lack of popularity the students no longer have a </a:t>
            </a:r>
            <a:r>
              <a:rPr lang="en-GB" baseline="0" dirty="0" err="1" smtClean="0"/>
              <a:t>hw</a:t>
            </a:r>
            <a:r>
              <a:rPr lang="en-GB" baseline="0" dirty="0" smtClean="0"/>
              <a:t> diary. If you feel this is an issue for your child then please contact me. </a:t>
            </a:r>
          </a:p>
          <a:p>
            <a:endParaRPr lang="en-GB" baseline="0" dirty="0" smtClean="0"/>
          </a:p>
          <a:p>
            <a:r>
              <a:rPr lang="en-GB" baseline="0" dirty="0" smtClean="0"/>
              <a:t>I often here the words ‘ I have done all my homework – or I don’t have any. At this stage of their learning journey there is no such thing. Students should be reviewing and revising their work regularly. Students should be working on something every evening, be it mind-maps, revision cards or past questions. You know you child best – share with them strategies that you used to learn. Let them tell you about their lessons, get them to explain. An indicator of true understanding is if you can explain or teach the skill to someone else. Let them teach you! You will also find some ideas in the guide how to revise effectively. The answer to the question in your head – should they be starting already – absolutely. Revisiting and reworking previously learnt content helps the student build a deeper understanding and also allows the student to see where a particularly topic fits in the whole scheme of the course. </a:t>
            </a:r>
            <a:endParaRPr lang="en-GB" dirty="0"/>
          </a:p>
        </p:txBody>
      </p:sp>
      <p:sp>
        <p:nvSpPr>
          <p:cNvPr id="4" name="Slide Number Placeholder 3"/>
          <p:cNvSpPr>
            <a:spLocks noGrp="1"/>
          </p:cNvSpPr>
          <p:nvPr>
            <p:ph type="sldNum" sz="quarter" idx="10"/>
          </p:nvPr>
        </p:nvSpPr>
        <p:spPr/>
        <p:txBody>
          <a:bodyPr/>
          <a:lstStyle/>
          <a:p>
            <a:pPr>
              <a:defRPr/>
            </a:pPr>
            <a:fld id="{F54650A7-C5B6-4E3E-B155-0DDD71918FDE}" type="slidenum">
              <a:rPr lang="en-GB" smtClean="0"/>
              <a:pPr>
                <a:defRPr/>
              </a:pPr>
              <a:t>10</a:t>
            </a:fld>
            <a:endParaRPr lang="en-GB"/>
          </a:p>
        </p:txBody>
      </p:sp>
    </p:spTree>
    <p:extLst>
      <p:ext uri="{BB962C8B-B14F-4D97-AF65-F5344CB8AC3E}">
        <p14:creationId xmlns:p14="http://schemas.microsoft.com/office/powerpoint/2010/main" val="2791539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At the end of the day, we all want the same thing. Students – parents- teachers -  We want the young people equipped with everything they need to move through the next phases of their lives and I’ll be sharing with you today some interventions that we have in place here in college and the ways in which students can help themselves at home. </a:t>
            </a:r>
            <a:endParaRPr lang="en-GB" dirty="0"/>
          </a:p>
        </p:txBody>
      </p:sp>
      <p:sp>
        <p:nvSpPr>
          <p:cNvPr id="4" name="Slide Number Placeholder 3"/>
          <p:cNvSpPr>
            <a:spLocks noGrp="1"/>
          </p:cNvSpPr>
          <p:nvPr>
            <p:ph type="sldNum" sz="quarter" idx="10"/>
          </p:nvPr>
        </p:nvSpPr>
        <p:spPr/>
        <p:txBody>
          <a:bodyPr/>
          <a:lstStyle/>
          <a:p>
            <a:pPr>
              <a:defRPr/>
            </a:pPr>
            <a:fld id="{F54650A7-C5B6-4E3E-B155-0DDD71918FDE}" type="slidenum">
              <a:rPr lang="en-GB" smtClean="0"/>
              <a:pPr>
                <a:defRPr/>
              </a:pPr>
              <a:t>15</a:t>
            </a:fld>
            <a:endParaRPr lang="en-GB"/>
          </a:p>
        </p:txBody>
      </p:sp>
    </p:spTree>
    <p:extLst>
      <p:ext uri="{BB962C8B-B14F-4D97-AF65-F5344CB8AC3E}">
        <p14:creationId xmlns:p14="http://schemas.microsoft.com/office/powerpoint/2010/main" val="2051652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pPr>
              <a:defRPr/>
            </a:pPr>
            <a:fld id="{EE043CB7-9310-4D0D-81B9-A0B33F95EC1A}" type="slidenum">
              <a:rPr lang="en-GB" altLang="en-US"/>
              <a:pPr>
                <a:defRPr/>
              </a:pPr>
              <a:t>‹#›</a:t>
            </a:fld>
            <a:endParaRPr lang="en-GB"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pPr>
              <a:defRPr/>
            </a:pPr>
            <a:fld id="{6AD0B8F6-9770-4AB6-A834-54FF1B35B37B}" type="slidenum">
              <a:rPr lang="en-GB" altLang="en-US"/>
              <a:pPr>
                <a:defRPr/>
              </a:pPr>
              <a:t>‹#›</a:t>
            </a:fld>
            <a:endParaRPr lang="en-GB"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pPr>
              <a:defRPr/>
            </a:pPr>
            <a:fld id="{535C464E-65AB-4443-A336-A79AEC2D8225}" type="slidenum">
              <a:rPr lang="en-GB" altLang="en-US"/>
              <a:pPr>
                <a:defRPr/>
              </a:pPr>
              <a:t>‹#›</a:t>
            </a:fld>
            <a:endParaRPr lang="en-GB"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pPr>
              <a:defRPr/>
            </a:pPr>
            <a:fld id="{DB2A0054-B2EA-4FF5-89CC-B8ECAEC5D109}" type="slidenum">
              <a:rPr lang="en-GB" altLang="en-US"/>
              <a:pPr>
                <a:defRPr/>
              </a:pPr>
              <a:t>‹#›</a:t>
            </a:fld>
            <a:endParaRPr lang="en-GB"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pPr>
              <a:defRPr/>
            </a:pPr>
            <a:fld id="{A4EE2714-3C36-415D-A40E-735F4BFFE7D1}" type="slidenum">
              <a:rPr lang="en-GB" altLang="en-US"/>
              <a:pPr>
                <a:defRPr/>
              </a:pPr>
              <a:t>‹#›</a:t>
            </a:fld>
            <a:endParaRPr lang="en-GB"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pPr>
              <a:defRPr/>
            </a:pPr>
            <a:fld id="{DB2CDE03-2F08-4B69-9DC9-01C66674E480}" type="slidenum">
              <a:rPr lang="en-GB" altLang="en-US"/>
              <a:pPr>
                <a:defRPr/>
              </a:pPr>
              <a:t>‹#›</a:t>
            </a:fld>
            <a:endParaRPr lang="en-GB"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6"/>
          <p:cNvSpPr>
            <a:spLocks noGrp="1" noChangeArrowheads="1"/>
          </p:cNvSpPr>
          <p:nvPr>
            <p:ph type="sldNum" sz="quarter" idx="12"/>
          </p:nvPr>
        </p:nvSpPr>
        <p:spPr>
          <a:ln/>
        </p:spPr>
        <p:txBody>
          <a:bodyPr/>
          <a:lstStyle>
            <a:lvl1pPr>
              <a:defRPr/>
            </a:lvl1pPr>
          </a:lstStyle>
          <a:p>
            <a:pPr>
              <a:defRPr/>
            </a:pPr>
            <a:fld id="{BD950AA0-E669-43CF-BED2-CF71D11A5CBA}" type="slidenum">
              <a:rPr lang="en-GB" altLang="en-US"/>
              <a:pPr>
                <a:defRPr/>
              </a:pPr>
              <a:t>‹#›</a:t>
            </a:fld>
            <a:endParaRPr lang="en-GB"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p:cNvSpPr>
            <a:spLocks noGrp="1" noChangeArrowheads="1"/>
          </p:cNvSpPr>
          <p:nvPr>
            <p:ph type="sldNum" sz="quarter" idx="12"/>
          </p:nvPr>
        </p:nvSpPr>
        <p:spPr>
          <a:ln/>
        </p:spPr>
        <p:txBody>
          <a:bodyPr/>
          <a:lstStyle>
            <a:lvl1pPr>
              <a:defRPr/>
            </a:lvl1pPr>
          </a:lstStyle>
          <a:p>
            <a:pPr>
              <a:defRPr/>
            </a:pPr>
            <a:fld id="{D9E50BA2-E1B3-473B-9014-43CCF1300585}" type="slidenum">
              <a:rPr lang="en-GB" altLang="en-US"/>
              <a:pPr>
                <a:defRPr/>
              </a:pPr>
              <a:t>‹#›</a:t>
            </a:fld>
            <a:endParaRPr lang="en-GB"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6"/>
          <p:cNvSpPr>
            <a:spLocks noGrp="1" noChangeArrowheads="1"/>
          </p:cNvSpPr>
          <p:nvPr>
            <p:ph type="sldNum" sz="quarter" idx="12"/>
          </p:nvPr>
        </p:nvSpPr>
        <p:spPr>
          <a:ln/>
        </p:spPr>
        <p:txBody>
          <a:bodyPr/>
          <a:lstStyle>
            <a:lvl1pPr>
              <a:defRPr/>
            </a:lvl1pPr>
          </a:lstStyle>
          <a:p>
            <a:pPr>
              <a:defRPr/>
            </a:pPr>
            <a:fld id="{4CF12768-9208-4E7E-A9AC-CCCD7258BEE3}" type="slidenum">
              <a:rPr lang="en-GB" altLang="en-US"/>
              <a:pPr>
                <a:defRPr/>
              </a:pPr>
              <a:t>‹#›</a:t>
            </a:fld>
            <a:endParaRPr lang="en-GB"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pPr>
              <a:defRPr/>
            </a:pPr>
            <a:fld id="{7991675C-E324-4C77-9814-A5B2E5605531}" type="slidenum">
              <a:rPr lang="en-GB" altLang="en-US"/>
              <a:pPr>
                <a:defRPr/>
              </a:pPr>
              <a:t>‹#›</a:t>
            </a:fld>
            <a:endParaRPr lang="en-GB"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pPr>
              <a:defRPr/>
            </a:pPr>
            <a:fld id="{9259B577-1403-4A7E-AA5E-037E6F8DD717}" type="slidenum">
              <a:rPr lang="en-GB" altLang="en-US"/>
              <a:pPr>
                <a:defRPr/>
              </a:pPr>
              <a:t>‹#›</a:t>
            </a:fld>
            <a:endParaRPr lang="en-GB"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en-GB"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D7BCFFAD-768C-4871-8C07-B7DA32760416}"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hyperlink" Target="https://www.hwdiary.com/hcc"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helston.cornwall.sch.uk/web/study_support_year_10_-_11/318338"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vle.mathswatch.co.uk/vle/" TargetMode="Externa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mathsgenie.co.uk/" TargetMode="External"/><Relationship Id="rId2" Type="http://schemas.openxmlformats.org/officeDocument/2006/relationships/hyperlink" Target="https://corbettmaths.com/"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keycardsrevision.co.uk/"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google.co.uk/imgres?imgurl=https://images-na.ssl-images-amazon.com/images/I/A1gnkvtP7-L._UX250_.jpg&amp;imgrefurl=https://www.amazon.co.uk/CGP-Books/e/B00E0L0CBM&amp;docid=qb67LB0VT-hBbM&amp;tbnid=cclPRjvAB6wD4M:&amp;vet=10ahUKEwjBxuzImfrdAhVrKsAKHTUvDL8QMwhsKAMwAw..i&amp;w=250&amp;h=265&amp;hl=en&amp;safe=active&amp;bih=685&amp;biw=1438&amp;q=cgp%20books&amp;ved=0ahUKEwjBxuzImfrdAhVrKsAKHTUvDL8QMwhsKAMwAw&amp;iact=mrc&amp;uact=8" TargetMode="Externa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37.xml.rels><?xml version="1.0" encoding="UTF-8" standalone="yes"?>
<Relationships xmlns="http://schemas.openxmlformats.org/package/2006/relationships"><Relationship Id="rId2" Type="http://schemas.openxmlformats.org/officeDocument/2006/relationships/hyperlink" Target="http://www.hwdiary.com/"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accounts.google.com/signin"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2.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tags" Target="../tags/tag6.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aqa.org.uk/exams-administration/exams-guidance/find-past-papers-and-mark-schemes" TargetMode="Externa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intranet/https:/app.senecalearning.com/teacher/classes" TargetMode="Externa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youtube.com/user/myGCSEscience" TargetMode="External"/><Relationship Id="rId2" Type="http://schemas.openxmlformats.org/officeDocument/2006/relationships/hyperlink" Target="http://www.youtube.com/channel/UCBgvmal8AR4QIK2e0EfJwaA" TargetMode="External"/><Relationship Id="rId1" Type="http://schemas.openxmlformats.org/officeDocument/2006/relationships/slideLayout" Target="../slideLayouts/slideLayout2.xml"/><Relationship Id="rId6" Type="http://schemas.openxmlformats.org/officeDocument/2006/relationships/hyperlink" Target="http://www.chemsheets.co.uk/" TargetMode="External"/><Relationship Id="rId5" Type="http://schemas.openxmlformats.org/officeDocument/2006/relationships/hyperlink" Target="http://www.youtube.com/channel/UCqbOeHaAUXw9Il7sBVG3_bw" TargetMode="External"/><Relationship Id="rId4" Type="http://schemas.openxmlformats.org/officeDocument/2006/relationships/hyperlink" Target="http://www.youtube.com/user/virtualschooluk"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hyperlink" Target="mailto:smullins@helston.cornwall.sch.uk" TargetMode="Externa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gif"/></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hyperlink" Target="mailto:sbarnes@helston.cornwall.sch.uk"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hc-business.co.uk/" TargetMode="External"/><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hyperlink" Target="https://quizlet.com/" TargetMode="External"/><Relationship Id="rId5" Type="http://schemas.openxmlformats.org/officeDocument/2006/relationships/hyperlink" Target="https://app.senecalearning.com/dashboard/join-class/ghxnz4cbqu" TargetMode="External"/><Relationship Id="rId4" Type="http://schemas.openxmlformats.org/officeDocument/2006/relationships/hyperlink" Target="https://classroom.google.com/"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classroom.google.com/" TargetMode="External"/><Relationship Id="rId7" Type="http://schemas.openxmlformats.org/officeDocument/2006/relationships/image" Target="../media/image52.png"/><Relationship Id="rId2" Type="http://schemas.openxmlformats.org/officeDocument/2006/relationships/hyperlink" Target="https://cambridgegcsecomputing.org/" TargetMode="Externa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hyperlink" Target="https://quizlet.com/" TargetMode="External"/><Relationship Id="rId4" Type="http://schemas.openxmlformats.org/officeDocument/2006/relationships/hyperlink" Target="https://app.senecalearning.com/"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www.getrevising.com/" TargetMode="External"/><Relationship Id="rId5" Type="http://schemas.openxmlformats.org/officeDocument/2006/relationships/hyperlink" Target="http://www.teachpe.com/" TargetMode="External"/><Relationship Id="rId4" Type="http://schemas.openxmlformats.org/officeDocument/2006/relationships/hyperlink" Target="http://www.pearsonactivelearn.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HCC slide"/>
          <p:cNvPicPr>
            <a:picLocks noChangeAspect="1" noChangeArrowheads="1"/>
          </p:cNvPicPr>
          <p:nvPr/>
        </p:nvPicPr>
        <p:blipFill>
          <a:blip r:embed="rId3" cstate="print"/>
          <a:srcRect/>
          <a:stretch>
            <a:fillRect/>
          </a:stretch>
        </p:blipFill>
        <p:spPr bwMode="auto">
          <a:xfrm>
            <a:off x="0" y="-99392"/>
            <a:ext cx="9144000" cy="6858000"/>
          </a:xfrm>
          <a:prstGeom prst="rect">
            <a:avLst/>
          </a:prstGeom>
          <a:noFill/>
          <a:ln w="9525">
            <a:noFill/>
            <a:miter lim="800000"/>
            <a:headEnd/>
            <a:tailEnd/>
          </a:ln>
        </p:spPr>
      </p:pic>
      <p:sp>
        <p:nvSpPr>
          <p:cNvPr id="3075" name="Text Box 5"/>
          <p:cNvSpPr txBox="1">
            <a:spLocks noChangeArrowheads="1"/>
          </p:cNvSpPr>
          <p:nvPr/>
        </p:nvSpPr>
        <p:spPr bwMode="auto">
          <a:xfrm>
            <a:off x="107058" y="188640"/>
            <a:ext cx="8713787" cy="6447919"/>
          </a:xfrm>
          <a:prstGeom prst="rect">
            <a:avLst/>
          </a:prstGeom>
          <a:noFill/>
          <a:ln w="9525">
            <a:noFill/>
            <a:miter lim="800000"/>
            <a:headEnd/>
            <a:tailEnd/>
          </a:ln>
        </p:spPr>
        <p:txBody>
          <a:bodyPr>
            <a:spAutoFit/>
          </a:bodyPr>
          <a:lstStyle/>
          <a:p>
            <a:pPr algn="ctr">
              <a:spcBef>
                <a:spcPct val="50000"/>
              </a:spcBef>
            </a:pPr>
            <a:r>
              <a:rPr lang="en-GB" altLang="en-US" sz="3200" b="1" dirty="0">
                <a:solidFill>
                  <a:srgbClr val="244CF8"/>
                </a:solidFill>
                <a:latin typeface="Comic Sans MS" panose="030F0702030302020204" pitchFamily="66" charset="0"/>
              </a:rPr>
              <a:t>Year </a:t>
            </a:r>
            <a:r>
              <a:rPr lang="en-GB" altLang="en-US" sz="3200" b="1" dirty="0" smtClean="0">
                <a:solidFill>
                  <a:srgbClr val="244CF8"/>
                </a:solidFill>
                <a:latin typeface="Comic Sans MS" panose="030F0702030302020204" pitchFamily="66" charset="0"/>
              </a:rPr>
              <a:t>11 </a:t>
            </a:r>
            <a:r>
              <a:rPr lang="en-GB" altLang="en-US" sz="3200" b="1" dirty="0">
                <a:solidFill>
                  <a:srgbClr val="244CF8"/>
                </a:solidFill>
                <a:latin typeface="Comic Sans MS" panose="030F0702030302020204" pitchFamily="66" charset="0"/>
              </a:rPr>
              <a:t>GCSE </a:t>
            </a:r>
            <a:r>
              <a:rPr lang="en-GB" altLang="en-US" sz="3200" b="1" dirty="0" smtClean="0">
                <a:solidFill>
                  <a:srgbClr val="244CF8"/>
                </a:solidFill>
                <a:latin typeface="Comic Sans MS" panose="030F0702030302020204" pitchFamily="66" charset="0"/>
              </a:rPr>
              <a:t>Parent Information Evening </a:t>
            </a:r>
            <a:endParaRPr lang="en-GB" altLang="en-US" sz="3200" b="1" dirty="0">
              <a:solidFill>
                <a:srgbClr val="244CF8"/>
              </a:solidFill>
              <a:latin typeface="Comic Sans MS" panose="030F0702030302020204" pitchFamily="66" charset="0"/>
            </a:endParaRPr>
          </a:p>
          <a:p>
            <a:pPr algn="ctr">
              <a:spcBef>
                <a:spcPct val="50000"/>
              </a:spcBef>
            </a:pPr>
            <a:r>
              <a:rPr lang="en-GB" altLang="en-US" sz="2400" b="1" dirty="0" smtClean="0">
                <a:solidFill>
                  <a:srgbClr val="244CF8"/>
                </a:solidFill>
                <a:latin typeface="Comic Sans MS" panose="030F0702030302020204" pitchFamily="66" charset="0"/>
              </a:rPr>
              <a:t>Wednesday 30</a:t>
            </a:r>
            <a:r>
              <a:rPr lang="en-GB" altLang="en-US" sz="2400" b="1" baseline="30000" dirty="0" smtClean="0">
                <a:solidFill>
                  <a:srgbClr val="244CF8"/>
                </a:solidFill>
                <a:latin typeface="Comic Sans MS" panose="030F0702030302020204" pitchFamily="66" charset="0"/>
              </a:rPr>
              <a:t>th</a:t>
            </a:r>
            <a:r>
              <a:rPr lang="en-GB" altLang="en-US" sz="2400" b="1" dirty="0" smtClean="0">
                <a:solidFill>
                  <a:srgbClr val="244CF8"/>
                </a:solidFill>
                <a:latin typeface="Comic Sans MS" panose="030F0702030302020204" pitchFamily="66" charset="0"/>
              </a:rPr>
              <a:t> October 2019</a:t>
            </a:r>
          </a:p>
          <a:p>
            <a:pPr>
              <a:spcBef>
                <a:spcPct val="50000"/>
              </a:spcBef>
            </a:pPr>
            <a:endParaRPr lang="en-GB" altLang="en-US" sz="1000" b="1" u="sng" dirty="0" smtClean="0">
              <a:latin typeface="Comic Sans MS" panose="030F0702030302020204" pitchFamily="66" charset="0"/>
            </a:endParaRPr>
          </a:p>
          <a:p>
            <a:pPr lvl="1"/>
            <a:endParaRPr lang="en-GB" altLang="en-US" sz="2400" b="1" u="sng" dirty="0" smtClean="0">
              <a:latin typeface="Comic Sans MS" panose="030F0702030302020204" pitchFamily="66" charset="0"/>
            </a:endParaRPr>
          </a:p>
          <a:p>
            <a:pPr lvl="1"/>
            <a:r>
              <a:rPr lang="en-GB" altLang="en-US" sz="2400" b="1" u="sng" dirty="0" smtClean="0">
                <a:latin typeface="Comic Sans MS" panose="030F0702030302020204" pitchFamily="66" charset="0"/>
              </a:rPr>
              <a:t>Welcome </a:t>
            </a:r>
            <a:r>
              <a:rPr lang="en-GB" altLang="en-US" sz="2400" b="1" dirty="0" smtClean="0">
                <a:latin typeface="Comic Sans MS" panose="030F0702030302020204" pitchFamily="66" charset="0"/>
              </a:rPr>
              <a:t>               </a:t>
            </a:r>
            <a:endParaRPr lang="en-GB" altLang="en-US" sz="2400" b="1" dirty="0">
              <a:latin typeface="Comic Sans MS" panose="030F0702030302020204" pitchFamily="66" charset="0"/>
            </a:endParaRPr>
          </a:p>
          <a:p>
            <a:pPr lvl="1"/>
            <a:r>
              <a:rPr lang="en-GB" altLang="en-US" sz="2400" b="1" dirty="0" smtClean="0">
                <a:latin typeface="Comic Sans MS" panose="030F0702030302020204" pitchFamily="66" charset="0"/>
              </a:rPr>
              <a:t>Mr Lewis - Assistant Head Teacher</a:t>
            </a:r>
          </a:p>
          <a:p>
            <a:pPr lvl="1"/>
            <a:endParaRPr lang="en-GB" altLang="en-US" sz="1000" b="1" dirty="0" smtClean="0">
              <a:latin typeface="Comic Sans MS" panose="030F0702030302020204" pitchFamily="66" charset="0"/>
            </a:endParaRPr>
          </a:p>
          <a:p>
            <a:pPr lvl="1"/>
            <a:endParaRPr lang="en-GB" altLang="en-US" sz="1000" b="1" dirty="0">
              <a:latin typeface="Comic Sans MS" panose="030F0702030302020204" pitchFamily="66" charset="0"/>
            </a:endParaRPr>
          </a:p>
          <a:p>
            <a:pPr lvl="1"/>
            <a:r>
              <a:rPr lang="en-GB" altLang="en-US" sz="2400" b="1" u="sng" dirty="0">
                <a:latin typeface="Comic Sans MS" panose="030F0702030302020204" pitchFamily="66" charset="0"/>
              </a:rPr>
              <a:t>GCSE </a:t>
            </a:r>
            <a:r>
              <a:rPr lang="en-GB" altLang="en-US" sz="2400" b="1" u="sng" dirty="0" smtClean="0">
                <a:latin typeface="Comic Sans MS" panose="030F0702030302020204" pitchFamily="66" charset="0"/>
              </a:rPr>
              <a:t>Information  </a:t>
            </a:r>
            <a:endParaRPr lang="en-GB" altLang="en-US" sz="2400" b="1" u="sng" dirty="0">
              <a:latin typeface="Comic Sans MS" panose="030F0702030302020204" pitchFamily="66" charset="0"/>
            </a:endParaRPr>
          </a:p>
          <a:p>
            <a:pPr lvl="1"/>
            <a:r>
              <a:rPr lang="en-GB" altLang="en-US" sz="2400" b="1" dirty="0" smtClean="0">
                <a:latin typeface="Comic Sans MS" panose="030F0702030302020204" pitchFamily="66" charset="0"/>
              </a:rPr>
              <a:t>Mrs Barnes – Director of Key Stage 4</a:t>
            </a:r>
          </a:p>
          <a:p>
            <a:pPr lvl="1"/>
            <a:endParaRPr lang="en-GB" altLang="en-US" sz="2400" b="1" dirty="0">
              <a:solidFill>
                <a:srgbClr val="244CF8"/>
              </a:solidFill>
              <a:latin typeface="Comic Sans MS" panose="030F0702030302020204" pitchFamily="66" charset="0"/>
            </a:endParaRPr>
          </a:p>
          <a:p>
            <a:pPr lvl="1"/>
            <a:r>
              <a:rPr lang="en-GB" altLang="en-US" sz="2400" b="1" u="sng" dirty="0" smtClean="0">
                <a:latin typeface="Comic Sans MS" panose="030F0702030302020204" pitchFamily="66" charset="0"/>
              </a:rPr>
              <a:t>Maths</a:t>
            </a:r>
          </a:p>
          <a:p>
            <a:pPr lvl="1"/>
            <a:r>
              <a:rPr lang="en-GB" altLang="en-US" sz="2400" b="1" dirty="0" smtClean="0">
                <a:latin typeface="Comic Sans MS" panose="030F0702030302020204" pitchFamily="66" charset="0"/>
              </a:rPr>
              <a:t>Mr Eastman</a:t>
            </a:r>
          </a:p>
          <a:p>
            <a:pPr lvl="1"/>
            <a:endParaRPr lang="en-GB" altLang="en-US" sz="2400" b="1" dirty="0">
              <a:latin typeface="Comic Sans MS" panose="030F0702030302020204" pitchFamily="66" charset="0"/>
            </a:endParaRPr>
          </a:p>
          <a:p>
            <a:pPr lvl="1"/>
            <a:r>
              <a:rPr lang="en-GB" altLang="en-US" sz="2400" b="1" u="sng" dirty="0" smtClean="0">
                <a:latin typeface="Comic Sans MS" panose="030F0702030302020204" pitchFamily="66" charset="0"/>
              </a:rPr>
              <a:t>Science</a:t>
            </a:r>
          </a:p>
          <a:p>
            <a:pPr lvl="1"/>
            <a:r>
              <a:rPr lang="en-GB" altLang="en-US" sz="2400" b="1" dirty="0" smtClean="0">
                <a:latin typeface="Comic Sans MS" panose="030F0702030302020204" pitchFamily="66" charset="0"/>
              </a:rPr>
              <a:t>Mrs Mullins</a:t>
            </a:r>
          </a:p>
          <a:p>
            <a:pPr lvl="1"/>
            <a:endParaRPr lang="en-GB" altLang="en-US" sz="4600" dirty="0">
              <a:latin typeface="Comic Sans MS" panose="030F0702030302020204" pitchFamily="66" charset="0"/>
            </a:endParaRPr>
          </a:p>
        </p:txBody>
      </p:sp>
      <p:sp>
        <p:nvSpPr>
          <p:cNvPr id="3076" name="Line 6"/>
          <p:cNvSpPr>
            <a:spLocks noChangeShapeType="1"/>
          </p:cNvSpPr>
          <p:nvPr/>
        </p:nvSpPr>
        <p:spPr bwMode="auto">
          <a:xfrm>
            <a:off x="251520" y="1556792"/>
            <a:ext cx="8569325" cy="0"/>
          </a:xfrm>
          <a:prstGeom prst="line">
            <a:avLst/>
          </a:prstGeom>
          <a:noFill/>
          <a:ln w="28575">
            <a:solidFill>
              <a:srgbClr val="244CF8"/>
            </a:solidFill>
            <a:round/>
            <a:headEnd/>
            <a:tailEnd/>
          </a:ln>
        </p:spPr>
        <p:txBody>
          <a:bodyPr/>
          <a:lstStyle/>
          <a:p>
            <a:endParaRPr lang="en-GB"/>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CC slide 2 "/>
          <p:cNvPicPr>
            <a:picLocks noChangeAspect="1" noChangeArrowheads="1"/>
          </p:cNvPicPr>
          <p:nvPr/>
        </p:nvPicPr>
        <p:blipFill>
          <a:blip r:embed="rId3" cstate="print"/>
          <a:srcRect/>
          <a:stretch>
            <a:fillRect/>
          </a:stretch>
        </p:blipFill>
        <p:spPr bwMode="auto">
          <a:xfrm>
            <a:off x="0" y="0"/>
            <a:ext cx="9144000" cy="6621462"/>
          </a:xfrm>
          <a:prstGeom prst="rect">
            <a:avLst/>
          </a:prstGeom>
          <a:noFill/>
          <a:ln w="9525">
            <a:noFill/>
            <a:miter lim="800000"/>
            <a:headEnd/>
            <a:tailEnd/>
          </a:ln>
        </p:spPr>
      </p:pic>
      <p:sp>
        <p:nvSpPr>
          <p:cNvPr id="4" name="Down Arrow 3"/>
          <p:cNvSpPr/>
          <p:nvPr/>
        </p:nvSpPr>
        <p:spPr>
          <a:xfrm>
            <a:off x="8332609" y="1064072"/>
            <a:ext cx="648072" cy="4896544"/>
          </a:xfrm>
          <a:prstGeom prst="downArrow">
            <a:avLst/>
          </a:prstGeom>
          <a:solidFill>
            <a:schemeClr val="accent6">
              <a:lumMod val="60000"/>
              <a:lumOff val="4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511" name="Text Box 4"/>
          <p:cNvSpPr txBox="1">
            <a:spLocks noChangeArrowheads="1"/>
          </p:cNvSpPr>
          <p:nvPr/>
        </p:nvSpPr>
        <p:spPr bwMode="auto">
          <a:xfrm>
            <a:off x="1403350" y="352425"/>
            <a:ext cx="4464050" cy="366713"/>
          </a:xfrm>
          <a:prstGeom prst="rect">
            <a:avLst/>
          </a:prstGeom>
          <a:noFill/>
          <a:ln w="9525">
            <a:noFill/>
            <a:miter lim="800000"/>
            <a:headEnd/>
            <a:tailEnd/>
          </a:ln>
        </p:spPr>
        <p:txBody>
          <a:bodyPr>
            <a:spAutoFit/>
          </a:bodyPr>
          <a:lstStyle/>
          <a:p>
            <a:endParaRPr lang="en-US" altLang="en-US"/>
          </a:p>
        </p:txBody>
      </p:sp>
      <p:sp>
        <p:nvSpPr>
          <p:cNvPr id="21512" name="Text Box 5"/>
          <p:cNvSpPr txBox="1">
            <a:spLocks noChangeArrowheads="1"/>
          </p:cNvSpPr>
          <p:nvPr/>
        </p:nvSpPr>
        <p:spPr bwMode="auto">
          <a:xfrm>
            <a:off x="1403350" y="352425"/>
            <a:ext cx="3673475" cy="519113"/>
          </a:xfrm>
          <a:prstGeom prst="rect">
            <a:avLst/>
          </a:prstGeom>
          <a:noFill/>
          <a:ln w="9525">
            <a:noFill/>
            <a:miter lim="800000"/>
            <a:headEnd/>
            <a:tailEnd/>
          </a:ln>
        </p:spPr>
        <p:txBody>
          <a:bodyPr>
            <a:spAutoFit/>
          </a:bodyPr>
          <a:lstStyle/>
          <a:p>
            <a:r>
              <a:rPr lang="en-GB" altLang="en-US" sz="2800" b="1" dirty="0">
                <a:solidFill>
                  <a:srgbClr val="244CF8"/>
                </a:solidFill>
                <a:latin typeface="Corbel" pitchFamily="34" charset="0"/>
              </a:rPr>
              <a:t>Homework</a:t>
            </a:r>
          </a:p>
        </p:txBody>
      </p:sp>
      <p:sp>
        <p:nvSpPr>
          <p:cNvPr id="2" name="Rectangle 1"/>
          <p:cNvSpPr/>
          <p:nvPr/>
        </p:nvSpPr>
        <p:spPr>
          <a:xfrm>
            <a:off x="4776023" y="1052736"/>
            <a:ext cx="2537874" cy="769441"/>
          </a:xfrm>
          <a:prstGeom prst="rect">
            <a:avLst/>
          </a:prstGeom>
          <a:noFill/>
        </p:spPr>
        <p:txBody>
          <a:bodyPr wrap="none">
            <a:spAutoFit/>
          </a:bodyPr>
          <a:lstStyle/>
          <a:p>
            <a:pPr algn="ctr">
              <a:defRPr/>
            </a:pPr>
            <a:r>
              <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Deadline</a:t>
            </a:r>
          </a:p>
        </p:txBody>
      </p:sp>
      <p:sp>
        <p:nvSpPr>
          <p:cNvPr id="10" name="Rectangle 9"/>
          <p:cNvSpPr/>
          <p:nvPr/>
        </p:nvSpPr>
        <p:spPr>
          <a:xfrm>
            <a:off x="3635896" y="2370088"/>
            <a:ext cx="4826962" cy="769441"/>
          </a:xfrm>
          <a:prstGeom prst="rect">
            <a:avLst/>
          </a:prstGeom>
          <a:noFill/>
        </p:spPr>
        <p:txBody>
          <a:bodyPr wrap="square">
            <a:spAutoFit/>
          </a:bodyPr>
          <a:lstStyle/>
          <a:p>
            <a:pPr algn="ctr">
              <a:defRPr/>
            </a:pP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Extension</a:t>
            </a:r>
            <a:endPar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Rectangle 2"/>
          <p:cNvSpPr/>
          <p:nvPr/>
        </p:nvSpPr>
        <p:spPr>
          <a:xfrm>
            <a:off x="4650471" y="3551808"/>
            <a:ext cx="2786340" cy="769441"/>
          </a:xfrm>
          <a:prstGeom prst="rect">
            <a:avLst/>
          </a:prstGeom>
          <a:noFill/>
        </p:spPr>
        <p:txBody>
          <a:bodyPr wrap="none">
            <a:spAutoFit/>
          </a:bodyPr>
          <a:lstStyle/>
          <a:p>
            <a:pPr algn="ctr">
              <a:defRPr/>
            </a:pP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Detention</a:t>
            </a:r>
            <a:endPar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3" name="Line 6"/>
          <p:cNvSpPr>
            <a:spLocks noChangeShapeType="1"/>
          </p:cNvSpPr>
          <p:nvPr/>
        </p:nvSpPr>
        <p:spPr bwMode="auto">
          <a:xfrm>
            <a:off x="1475656" y="836712"/>
            <a:ext cx="5112568" cy="0"/>
          </a:xfrm>
          <a:prstGeom prst="line">
            <a:avLst/>
          </a:prstGeom>
          <a:noFill/>
          <a:ln w="28575">
            <a:solidFill>
              <a:srgbClr val="244CF8"/>
            </a:solidFill>
            <a:round/>
            <a:headEnd/>
            <a:tailEnd/>
          </a:ln>
        </p:spPr>
        <p:txBody>
          <a:bodyPr/>
          <a:lstStyle/>
          <a:p>
            <a:endParaRPr lang="en-GB"/>
          </a:p>
        </p:txBody>
      </p:sp>
      <p:pic>
        <p:nvPicPr>
          <p:cNvPr id="2050" name="Picture 2">
            <a:hlinkClick r:id="rId4"/>
          </p:cNvPr>
          <p:cNvPicPr>
            <a:picLocks noChangeAspect="1" noChangeArrowheads="1"/>
          </p:cNvPicPr>
          <p:nvPr/>
        </p:nvPicPr>
        <p:blipFill>
          <a:blip r:embed="rId5" cstate="print"/>
          <a:srcRect l="48625" t="8400" r="20663" b="44001"/>
          <a:stretch>
            <a:fillRect/>
          </a:stretch>
        </p:blipFill>
        <p:spPr bwMode="auto">
          <a:xfrm rot="19975464">
            <a:off x="1722147" y="2249457"/>
            <a:ext cx="2376264" cy="2071615"/>
          </a:xfrm>
          <a:prstGeom prst="rect">
            <a:avLst/>
          </a:prstGeom>
          <a:noFill/>
          <a:ln w="9525">
            <a:noFill/>
            <a:miter lim="800000"/>
            <a:headEnd/>
            <a:tailEnd/>
          </a:ln>
        </p:spPr>
      </p:pic>
      <p:sp>
        <p:nvSpPr>
          <p:cNvPr id="14" name="Rectangle 13"/>
          <p:cNvSpPr/>
          <p:nvPr/>
        </p:nvSpPr>
        <p:spPr>
          <a:xfrm>
            <a:off x="3056884" y="4670526"/>
            <a:ext cx="5527347" cy="769441"/>
          </a:xfrm>
          <a:prstGeom prst="rect">
            <a:avLst/>
          </a:prstGeom>
          <a:noFill/>
        </p:spPr>
        <p:txBody>
          <a:bodyPr wrap="none">
            <a:spAutoFit/>
          </a:bodyPr>
          <a:lstStyle/>
          <a:p>
            <a:pPr algn="ctr">
              <a:defRPr/>
            </a:pP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PSA and/or Director</a:t>
            </a:r>
            <a:endPar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137502"/>
            <a:ext cx="6858000" cy="737269"/>
          </a:xfrm>
        </p:spPr>
        <p:txBody>
          <a:bodyPr/>
          <a:lstStyle/>
          <a:p>
            <a:r>
              <a:rPr lang="en-GB" dirty="0" smtClean="0"/>
              <a:t>Vespa introduction</a:t>
            </a:r>
            <a:endParaRPr lang="en-GB" dirty="0"/>
          </a:p>
        </p:txBody>
      </p:sp>
      <p:sp>
        <p:nvSpPr>
          <p:cNvPr id="3" name="Subtitle 2"/>
          <p:cNvSpPr>
            <a:spLocks noGrp="1"/>
          </p:cNvSpPr>
          <p:nvPr>
            <p:ph type="subTitle" idx="1"/>
          </p:nvPr>
        </p:nvSpPr>
        <p:spPr>
          <a:xfrm>
            <a:off x="1143000" y="4259514"/>
            <a:ext cx="6858000" cy="825443"/>
          </a:xfrm>
        </p:spPr>
        <p:txBody>
          <a:bodyPr>
            <a:noAutofit/>
          </a:bodyPr>
          <a:lstStyle/>
          <a:p>
            <a:r>
              <a:rPr lang="en-GB" sz="4400" dirty="0">
                <a:latin typeface="Comic Sans MS" panose="030F0702030302020204" pitchFamily="66" charset="0"/>
              </a:rPr>
              <a:t>Building independent </a:t>
            </a:r>
            <a:r>
              <a:rPr lang="en-GB" sz="4400" dirty="0" smtClean="0">
                <a:latin typeface="Comic Sans MS" panose="030F0702030302020204" pitchFamily="66" charset="0"/>
              </a:rPr>
              <a:t>learners </a:t>
            </a:r>
            <a:r>
              <a:rPr lang="en-GB" sz="4400" dirty="0">
                <a:latin typeface="Comic Sans MS" panose="030F0702030302020204" pitchFamily="66" charset="0"/>
              </a:rPr>
              <a:t>together!</a:t>
            </a:r>
          </a:p>
          <a:p>
            <a:endParaRPr lang="en-GB" sz="4400"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2843808" y="0"/>
            <a:ext cx="3456384" cy="3264363"/>
          </a:xfrm>
          <a:prstGeom prst="rect">
            <a:avLst/>
          </a:prstGeom>
        </p:spPr>
      </p:pic>
    </p:spTree>
    <p:extLst>
      <p:ext uri="{BB962C8B-B14F-4D97-AF65-F5344CB8AC3E}">
        <p14:creationId xmlns:p14="http://schemas.microsoft.com/office/powerpoint/2010/main" val="21016735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063228"/>
            <a:ext cx="6172200" cy="1069628"/>
          </a:xfrm>
        </p:spPr>
        <p:txBody>
          <a:bodyPr>
            <a:normAutofit fontScale="90000"/>
          </a:bodyPr>
          <a:lstStyle/>
          <a:p>
            <a:pPr algn="l"/>
            <a:r>
              <a:rPr lang="en-GB" dirty="0"/>
              <a:t>   </a:t>
            </a:r>
            <a:br>
              <a:rPr lang="en-GB" dirty="0"/>
            </a:br>
            <a:r>
              <a:rPr lang="en-GB" dirty="0"/>
              <a:t>	</a:t>
            </a:r>
            <a:r>
              <a:rPr lang="en-GB" dirty="0">
                <a:solidFill>
                  <a:schemeClr val="tx2"/>
                </a:solidFill>
              </a:rPr>
              <a:t/>
            </a:r>
            <a:br>
              <a:rPr lang="en-GB" dirty="0">
                <a:solidFill>
                  <a:schemeClr val="tx2"/>
                </a:solidFill>
              </a:rPr>
            </a:br>
            <a:endParaRPr lang="en-GB" dirty="0">
              <a:solidFill>
                <a:schemeClr val="tx2"/>
              </a:solidFill>
            </a:endParaRPr>
          </a:p>
        </p:txBody>
      </p:sp>
      <p:sp>
        <p:nvSpPr>
          <p:cNvPr id="3" name="Content Placeholder 2"/>
          <p:cNvSpPr>
            <a:spLocks noGrp="1"/>
          </p:cNvSpPr>
          <p:nvPr>
            <p:ph idx="1"/>
          </p:nvPr>
        </p:nvSpPr>
        <p:spPr>
          <a:xfrm>
            <a:off x="0" y="985974"/>
            <a:ext cx="8892480" cy="3611986"/>
          </a:xfrm>
        </p:spPr>
        <p:txBody>
          <a:bodyPr>
            <a:noAutofit/>
          </a:bodyPr>
          <a:lstStyle/>
          <a:p>
            <a:r>
              <a:rPr lang="en-GB" sz="2400" b="1" dirty="0" smtClean="0">
                <a:solidFill>
                  <a:srgbClr val="FF0000"/>
                </a:solidFill>
                <a:latin typeface="Comic Sans MS" panose="030F0702030302020204" pitchFamily="66" charset="0"/>
              </a:rPr>
              <a:t>V</a:t>
            </a:r>
            <a:r>
              <a:rPr lang="en-GB" sz="2400" dirty="0" smtClean="0">
                <a:solidFill>
                  <a:srgbClr val="FF0000"/>
                </a:solidFill>
                <a:latin typeface="Comic Sans MS" panose="030F0702030302020204" pitchFamily="66" charset="0"/>
              </a:rPr>
              <a:t>ision</a:t>
            </a:r>
            <a:r>
              <a:rPr lang="en-GB" sz="2400" dirty="0" smtClean="0">
                <a:latin typeface="Comic Sans MS" panose="030F0702030302020204" pitchFamily="66" charset="0"/>
              </a:rPr>
              <a:t>: Having a clear goal, connecting the work you are doing with the reason you are doing it. Its also about the ability to set targets as a means of self-improvement.</a:t>
            </a:r>
            <a:endParaRPr lang="en-GB" sz="2400" dirty="0">
              <a:latin typeface="Comic Sans MS" panose="030F0702030302020204" pitchFamily="66" charset="0"/>
            </a:endParaRPr>
          </a:p>
          <a:p>
            <a:r>
              <a:rPr lang="en-GB" sz="2400" b="1" dirty="0">
                <a:solidFill>
                  <a:srgbClr val="FF0000"/>
                </a:solidFill>
                <a:latin typeface="Comic Sans MS" panose="030F0702030302020204" pitchFamily="66" charset="0"/>
              </a:rPr>
              <a:t>E</a:t>
            </a:r>
            <a:r>
              <a:rPr lang="en-GB" sz="2400" dirty="0">
                <a:solidFill>
                  <a:srgbClr val="FF0000"/>
                </a:solidFill>
                <a:latin typeface="Comic Sans MS" panose="030F0702030302020204" pitchFamily="66" charset="0"/>
              </a:rPr>
              <a:t>ffort</a:t>
            </a:r>
            <a:r>
              <a:rPr lang="en-GB" sz="2400" dirty="0" smtClean="0">
                <a:latin typeface="Comic Sans MS" panose="030F0702030302020204" pitchFamily="66" charset="0"/>
              </a:rPr>
              <a:t>: Or academic perseverance refers to how much hard work you do. Performance is reliant of hard work but lots of work is not the same as hard work. </a:t>
            </a:r>
            <a:endParaRPr lang="en-GB" sz="2400" dirty="0">
              <a:latin typeface="Comic Sans MS" panose="030F0702030302020204" pitchFamily="66" charset="0"/>
            </a:endParaRPr>
          </a:p>
          <a:p>
            <a:r>
              <a:rPr lang="en-GB" sz="2400" b="1" dirty="0">
                <a:solidFill>
                  <a:srgbClr val="FF0000"/>
                </a:solidFill>
                <a:latin typeface="Comic Sans MS" panose="030F0702030302020204" pitchFamily="66" charset="0"/>
              </a:rPr>
              <a:t>S</a:t>
            </a:r>
            <a:r>
              <a:rPr lang="en-GB" sz="2400" dirty="0">
                <a:solidFill>
                  <a:srgbClr val="FF0000"/>
                </a:solidFill>
                <a:latin typeface="Comic Sans MS" panose="030F0702030302020204" pitchFamily="66" charset="0"/>
              </a:rPr>
              <a:t>ystems</a:t>
            </a:r>
            <a:r>
              <a:rPr lang="en-GB" sz="2400" dirty="0" smtClean="0">
                <a:latin typeface="Comic Sans MS" panose="030F0702030302020204" pitchFamily="66" charset="0"/>
              </a:rPr>
              <a:t>: organising learning so it make sense as a whole. Having the skills to organise time to complete tasks and meet deadlines.</a:t>
            </a:r>
            <a:endParaRPr lang="en-GB" sz="2400" dirty="0">
              <a:latin typeface="Comic Sans MS" panose="030F0702030302020204" pitchFamily="66" charset="0"/>
            </a:endParaRPr>
          </a:p>
          <a:p>
            <a:r>
              <a:rPr lang="en-GB" sz="2400" b="1" dirty="0">
                <a:solidFill>
                  <a:srgbClr val="FF0000"/>
                </a:solidFill>
                <a:latin typeface="Comic Sans MS" panose="030F0702030302020204" pitchFamily="66" charset="0"/>
              </a:rPr>
              <a:t>P</a:t>
            </a:r>
            <a:r>
              <a:rPr lang="en-GB" sz="2400" dirty="0">
                <a:solidFill>
                  <a:srgbClr val="FF0000"/>
                </a:solidFill>
                <a:latin typeface="Comic Sans MS" panose="030F0702030302020204" pitchFamily="66" charset="0"/>
              </a:rPr>
              <a:t>ractice</a:t>
            </a:r>
            <a:r>
              <a:rPr lang="en-GB" sz="2400" dirty="0" smtClean="0">
                <a:latin typeface="Comic Sans MS" panose="030F0702030302020204" pitchFamily="66" charset="0"/>
              </a:rPr>
              <a:t>: Is different to effort in that it is what learners do with their time and how they apply their time. </a:t>
            </a:r>
          </a:p>
          <a:p>
            <a:r>
              <a:rPr lang="en-GB" sz="2400" b="1" dirty="0" smtClean="0">
                <a:solidFill>
                  <a:srgbClr val="FF0000"/>
                </a:solidFill>
                <a:latin typeface="Comic Sans MS" panose="030F0702030302020204" pitchFamily="66" charset="0"/>
              </a:rPr>
              <a:t>A</a:t>
            </a:r>
            <a:r>
              <a:rPr lang="en-GB" sz="2400" dirty="0" smtClean="0">
                <a:solidFill>
                  <a:srgbClr val="FF0000"/>
                </a:solidFill>
                <a:latin typeface="Comic Sans MS" panose="030F0702030302020204" pitchFamily="66" charset="0"/>
              </a:rPr>
              <a:t>ttitude</a:t>
            </a:r>
            <a:r>
              <a:rPr lang="en-GB" sz="2400" dirty="0" smtClean="0">
                <a:latin typeface="Comic Sans MS" panose="030F0702030302020204" pitchFamily="66" charset="0"/>
              </a:rPr>
              <a:t>: Is about confidence, emotional control, academic buoyancy and a growth mind-set (the concept that you can improve intelligence and that it is not fixed.)</a:t>
            </a:r>
            <a:endParaRPr lang="en-GB" sz="2400" dirty="0">
              <a:latin typeface="Comic Sans MS" panose="030F0702030302020204" pitchFamily="66" charset="0"/>
            </a:endParaRPr>
          </a:p>
        </p:txBody>
      </p:sp>
      <p:sp>
        <p:nvSpPr>
          <p:cNvPr id="5" name="Title 1"/>
          <p:cNvSpPr txBox="1">
            <a:spLocks/>
          </p:cNvSpPr>
          <p:nvPr/>
        </p:nvSpPr>
        <p:spPr bwMode="gray">
          <a:xfrm>
            <a:off x="898193" y="270869"/>
            <a:ext cx="7347614" cy="530223"/>
          </a:xfrm>
          <a:prstGeom prst="rect">
            <a:avLst/>
          </a:prstGeom>
        </p:spPr>
        <p:txBody>
          <a:bodyPr vert="horz" lIns="68580" tIns="34290" rIns="68580" bIns="3429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2700" dirty="0">
                <a:latin typeface="Comic Sans MS" panose="030F0702030302020204" pitchFamily="66" charset="0"/>
              </a:rPr>
              <a:t>       </a:t>
            </a:r>
            <a:r>
              <a:rPr lang="en-GB" sz="2700" dirty="0" smtClean="0">
                <a:solidFill>
                  <a:srgbClr val="FF0000"/>
                </a:solidFill>
                <a:latin typeface="Comic Sans MS" panose="030F0702030302020204" pitchFamily="66" charset="0"/>
              </a:rPr>
              <a:t>VESPA – stop scooting around the issues</a:t>
            </a:r>
            <a:endParaRPr lang="en-GB" sz="2700" dirty="0">
              <a:solidFill>
                <a:srgbClr val="FF0000"/>
              </a:solidFill>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20447" y="22808"/>
            <a:ext cx="1506347" cy="963166"/>
          </a:xfrm>
          <a:prstGeom prst="rect">
            <a:avLst/>
          </a:prstGeom>
        </p:spPr>
      </p:pic>
    </p:spTree>
    <p:extLst>
      <p:ext uri="{BB962C8B-B14F-4D97-AF65-F5344CB8AC3E}">
        <p14:creationId xmlns:p14="http://schemas.microsoft.com/office/powerpoint/2010/main" val="216896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063228"/>
            <a:ext cx="6172200" cy="1069628"/>
          </a:xfrm>
        </p:spPr>
        <p:txBody>
          <a:bodyPr>
            <a:normAutofit fontScale="90000"/>
          </a:bodyPr>
          <a:lstStyle/>
          <a:p>
            <a:pPr algn="l"/>
            <a:r>
              <a:rPr lang="en-GB" dirty="0"/>
              <a:t>   </a:t>
            </a:r>
            <a:br>
              <a:rPr lang="en-GB" dirty="0"/>
            </a:br>
            <a:r>
              <a:rPr lang="en-GB" dirty="0"/>
              <a:t>	</a:t>
            </a:r>
            <a:r>
              <a:rPr lang="en-GB" dirty="0">
                <a:solidFill>
                  <a:schemeClr val="tx2"/>
                </a:solidFill>
              </a:rPr>
              <a:t/>
            </a:r>
            <a:br>
              <a:rPr lang="en-GB" dirty="0">
                <a:solidFill>
                  <a:schemeClr val="tx2"/>
                </a:solidFill>
              </a:rPr>
            </a:br>
            <a:endParaRPr lang="en-GB" dirty="0">
              <a:solidFill>
                <a:schemeClr val="tx2"/>
              </a:solidFill>
            </a:endParaRPr>
          </a:p>
        </p:txBody>
      </p:sp>
      <p:sp>
        <p:nvSpPr>
          <p:cNvPr id="3" name="Content Placeholder 2"/>
          <p:cNvSpPr>
            <a:spLocks noGrp="1"/>
          </p:cNvSpPr>
          <p:nvPr>
            <p:ph idx="1"/>
          </p:nvPr>
        </p:nvSpPr>
        <p:spPr>
          <a:xfrm>
            <a:off x="0" y="985974"/>
            <a:ext cx="8892480" cy="3611986"/>
          </a:xfrm>
        </p:spPr>
        <p:txBody>
          <a:bodyPr>
            <a:noAutofit/>
          </a:bodyPr>
          <a:lstStyle/>
          <a:p>
            <a:r>
              <a:rPr lang="en-GB" sz="2400" b="1" dirty="0">
                <a:solidFill>
                  <a:srgbClr val="FF0000"/>
                </a:solidFill>
                <a:latin typeface="Comic Sans MS" panose="030F0702030302020204" pitchFamily="66" charset="0"/>
              </a:rPr>
              <a:t>V</a:t>
            </a:r>
            <a:r>
              <a:rPr lang="en-GB" sz="2400" dirty="0">
                <a:solidFill>
                  <a:srgbClr val="FF0000"/>
                </a:solidFill>
                <a:latin typeface="Comic Sans MS" panose="030F0702030302020204" pitchFamily="66" charset="0"/>
              </a:rPr>
              <a:t>ision</a:t>
            </a:r>
            <a:r>
              <a:rPr lang="en-GB" sz="2400" dirty="0">
                <a:latin typeface="Comic Sans MS" panose="030F0702030302020204" pitchFamily="66" charset="0"/>
              </a:rPr>
              <a:t>: How well do you </a:t>
            </a:r>
            <a:r>
              <a:rPr lang="en-GB" sz="2400" dirty="0">
                <a:solidFill>
                  <a:srgbClr val="7030A0"/>
                </a:solidFill>
                <a:latin typeface="Comic Sans MS" panose="030F0702030302020204" pitchFamily="66" charset="0"/>
              </a:rPr>
              <a:t>know</a:t>
            </a:r>
            <a:r>
              <a:rPr lang="en-GB" sz="2400" dirty="0">
                <a:latin typeface="Comic Sans MS" panose="030F0702030302020204" pitchFamily="66" charset="0"/>
              </a:rPr>
              <a:t> what you want to achieve</a:t>
            </a:r>
            <a:r>
              <a:rPr lang="en-GB" sz="2400" dirty="0" smtClean="0">
                <a:latin typeface="Comic Sans MS" panose="030F0702030302020204" pitchFamily="66" charset="0"/>
              </a:rPr>
              <a:t>? And why you want to do so? What is your motivational driver?</a:t>
            </a:r>
          </a:p>
          <a:p>
            <a:endParaRPr lang="en-GB" sz="2400" dirty="0">
              <a:latin typeface="Comic Sans MS" panose="030F0702030302020204" pitchFamily="66" charset="0"/>
            </a:endParaRPr>
          </a:p>
          <a:p>
            <a:r>
              <a:rPr lang="en-GB" sz="2400" b="1" dirty="0">
                <a:solidFill>
                  <a:srgbClr val="FF0000"/>
                </a:solidFill>
                <a:latin typeface="Comic Sans MS" panose="030F0702030302020204" pitchFamily="66" charset="0"/>
              </a:rPr>
              <a:t>E</a:t>
            </a:r>
            <a:r>
              <a:rPr lang="en-GB" sz="2400" dirty="0">
                <a:solidFill>
                  <a:srgbClr val="FF0000"/>
                </a:solidFill>
                <a:latin typeface="Comic Sans MS" panose="030F0702030302020204" pitchFamily="66" charset="0"/>
              </a:rPr>
              <a:t>ffort</a:t>
            </a:r>
            <a:r>
              <a:rPr lang="en-GB" sz="2400" dirty="0">
                <a:latin typeface="Comic Sans MS" panose="030F0702030302020204" pitchFamily="66" charset="0"/>
              </a:rPr>
              <a:t>: How many </a:t>
            </a:r>
            <a:r>
              <a:rPr lang="en-GB" sz="2400" dirty="0">
                <a:solidFill>
                  <a:srgbClr val="7030A0"/>
                </a:solidFill>
                <a:latin typeface="Comic Sans MS" panose="030F0702030302020204" pitchFamily="66" charset="0"/>
              </a:rPr>
              <a:t>hours</a:t>
            </a:r>
            <a:r>
              <a:rPr lang="en-GB" sz="2400" dirty="0">
                <a:latin typeface="Comic Sans MS" panose="030F0702030302020204" pitchFamily="66" charset="0"/>
              </a:rPr>
              <a:t> of independent work do you do</a:t>
            </a:r>
            <a:r>
              <a:rPr lang="en-GB" sz="2400" dirty="0" smtClean="0">
                <a:latin typeface="Comic Sans MS" panose="030F0702030302020204" pitchFamily="66" charset="0"/>
              </a:rPr>
              <a:t>? How hard work looks to different people?</a:t>
            </a:r>
            <a:endParaRPr lang="en-GB" sz="2400" dirty="0">
              <a:latin typeface="Comic Sans MS" panose="030F0702030302020204" pitchFamily="66" charset="0"/>
            </a:endParaRPr>
          </a:p>
          <a:p>
            <a:endParaRPr lang="en-GB" sz="2400" dirty="0">
              <a:latin typeface="Comic Sans MS" panose="030F0702030302020204" pitchFamily="66" charset="0"/>
            </a:endParaRPr>
          </a:p>
          <a:p>
            <a:r>
              <a:rPr lang="en-GB" sz="2400" b="1" dirty="0">
                <a:solidFill>
                  <a:srgbClr val="FF0000"/>
                </a:solidFill>
                <a:latin typeface="Comic Sans MS" panose="030F0702030302020204" pitchFamily="66" charset="0"/>
              </a:rPr>
              <a:t>S</a:t>
            </a:r>
            <a:r>
              <a:rPr lang="en-GB" sz="2400" dirty="0">
                <a:solidFill>
                  <a:srgbClr val="FF0000"/>
                </a:solidFill>
                <a:latin typeface="Comic Sans MS" panose="030F0702030302020204" pitchFamily="66" charset="0"/>
              </a:rPr>
              <a:t>ystems</a:t>
            </a:r>
            <a:r>
              <a:rPr lang="en-GB" sz="2400" dirty="0">
                <a:latin typeface="Comic Sans MS" panose="030F0702030302020204" pitchFamily="66" charset="0"/>
              </a:rPr>
              <a:t>: How do you </a:t>
            </a:r>
            <a:r>
              <a:rPr lang="en-GB" sz="2400" dirty="0">
                <a:solidFill>
                  <a:srgbClr val="7030A0"/>
                </a:solidFill>
                <a:latin typeface="Comic Sans MS" panose="030F0702030302020204" pitchFamily="66" charset="0"/>
              </a:rPr>
              <a:t>organise your learning </a:t>
            </a:r>
            <a:r>
              <a:rPr lang="en-GB" sz="2400" dirty="0">
                <a:latin typeface="Comic Sans MS" panose="030F0702030302020204" pitchFamily="66" charset="0"/>
              </a:rPr>
              <a:t>and organise your </a:t>
            </a:r>
            <a:r>
              <a:rPr lang="en-GB" sz="2400" dirty="0">
                <a:solidFill>
                  <a:srgbClr val="7030A0"/>
                </a:solidFill>
                <a:latin typeface="Comic Sans MS" panose="030F0702030302020204" pitchFamily="66" charset="0"/>
              </a:rPr>
              <a:t>time</a:t>
            </a:r>
            <a:r>
              <a:rPr lang="en-GB" sz="2400" dirty="0" smtClean="0">
                <a:latin typeface="Comic Sans MS" panose="030F0702030302020204" pitchFamily="66" charset="0"/>
              </a:rPr>
              <a:t>? Organise your work?</a:t>
            </a:r>
            <a:endParaRPr lang="en-GB" sz="2400" dirty="0">
              <a:latin typeface="Comic Sans MS" panose="030F0702030302020204" pitchFamily="66" charset="0"/>
            </a:endParaRPr>
          </a:p>
          <a:p>
            <a:endParaRPr lang="en-GB" sz="2400" dirty="0">
              <a:latin typeface="Comic Sans MS" panose="030F0702030302020204" pitchFamily="66" charset="0"/>
            </a:endParaRPr>
          </a:p>
          <a:p>
            <a:r>
              <a:rPr lang="en-GB" sz="2400" b="1" dirty="0">
                <a:solidFill>
                  <a:srgbClr val="FF0000"/>
                </a:solidFill>
                <a:latin typeface="Comic Sans MS" panose="030F0702030302020204" pitchFamily="66" charset="0"/>
              </a:rPr>
              <a:t>P</a:t>
            </a:r>
            <a:r>
              <a:rPr lang="en-GB" sz="2400" dirty="0">
                <a:solidFill>
                  <a:srgbClr val="FF0000"/>
                </a:solidFill>
                <a:latin typeface="Comic Sans MS" panose="030F0702030302020204" pitchFamily="66" charset="0"/>
              </a:rPr>
              <a:t>ractice</a:t>
            </a:r>
            <a:r>
              <a:rPr lang="en-GB" sz="2400" dirty="0">
                <a:latin typeface="Comic Sans MS" panose="030F0702030302020204" pitchFamily="66" charset="0"/>
              </a:rPr>
              <a:t>: What kind of work do you do to </a:t>
            </a:r>
            <a:r>
              <a:rPr lang="en-GB" sz="2400" dirty="0">
                <a:solidFill>
                  <a:srgbClr val="7030A0"/>
                </a:solidFill>
                <a:latin typeface="Comic Sans MS" panose="030F0702030302020204" pitchFamily="66" charset="0"/>
              </a:rPr>
              <a:t>practise </a:t>
            </a:r>
            <a:r>
              <a:rPr lang="en-GB" sz="2400" dirty="0">
                <a:latin typeface="Comic Sans MS" panose="030F0702030302020204" pitchFamily="66" charset="0"/>
              </a:rPr>
              <a:t>your skills</a:t>
            </a:r>
            <a:r>
              <a:rPr lang="en-GB" sz="2400" dirty="0" smtClean="0">
                <a:latin typeface="Comic Sans MS" panose="030F0702030302020204" pitchFamily="66" charset="0"/>
              </a:rPr>
              <a:t>? Do you take yourself out of your comfort zone?</a:t>
            </a:r>
            <a:endParaRPr lang="en-GB" sz="2400" dirty="0">
              <a:latin typeface="Comic Sans MS" panose="030F0702030302020204" pitchFamily="66" charset="0"/>
            </a:endParaRPr>
          </a:p>
          <a:p>
            <a:endParaRPr lang="en-GB" sz="2400" dirty="0">
              <a:latin typeface="Comic Sans MS" panose="030F0702030302020204" pitchFamily="66" charset="0"/>
            </a:endParaRPr>
          </a:p>
          <a:p>
            <a:r>
              <a:rPr lang="en-GB" sz="2400" b="1" dirty="0">
                <a:solidFill>
                  <a:srgbClr val="FF0000"/>
                </a:solidFill>
                <a:latin typeface="Comic Sans MS" panose="030F0702030302020204" pitchFamily="66" charset="0"/>
              </a:rPr>
              <a:t>A</a:t>
            </a:r>
            <a:r>
              <a:rPr lang="en-GB" sz="2400" dirty="0">
                <a:solidFill>
                  <a:srgbClr val="FF0000"/>
                </a:solidFill>
                <a:latin typeface="Comic Sans MS" panose="030F0702030302020204" pitchFamily="66" charset="0"/>
              </a:rPr>
              <a:t>ttitude</a:t>
            </a:r>
            <a:r>
              <a:rPr lang="en-GB" sz="2400" dirty="0">
                <a:latin typeface="Comic Sans MS" panose="030F0702030302020204" pitchFamily="66" charset="0"/>
              </a:rPr>
              <a:t>: How do you respond to </a:t>
            </a:r>
            <a:r>
              <a:rPr lang="en-GB" sz="2400" dirty="0">
                <a:solidFill>
                  <a:srgbClr val="7030A0"/>
                </a:solidFill>
                <a:latin typeface="Comic Sans MS" panose="030F0702030302020204" pitchFamily="66" charset="0"/>
              </a:rPr>
              <a:t>setbacks</a:t>
            </a:r>
            <a:r>
              <a:rPr lang="en-GB" sz="2400" dirty="0">
                <a:latin typeface="Comic Sans MS" panose="030F0702030302020204" pitchFamily="66" charset="0"/>
              </a:rPr>
              <a:t>? </a:t>
            </a:r>
            <a:r>
              <a:rPr lang="en-GB" sz="2400" dirty="0" smtClean="0">
                <a:latin typeface="Comic Sans MS" panose="030F0702030302020204" pitchFamily="66" charset="0"/>
              </a:rPr>
              <a:t>Grit</a:t>
            </a:r>
            <a:endParaRPr lang="en-GB" sz="2400" b="1" dirty="0">
              <a:solidFill>
                <a:srgbClr val="FF0000"/>
              </a:solidFill>
              <a:latin typeface="Comic Sans MS" panose="030F0702030302020204" pitchFamily="66" charset="0"/>
            </a:endParaRPr>
          </a:p>
          <a:p>
            <a:pPr marL="0" indent="0">
              <a:buNone/>
            </a:pPr>
            <a:endParaRPr lang="en-GB" sz="2400" dirty="0">
              <a:latin typeface="Comic Sans MS" panose="030F0702030302020204" pitchFamily="66" charset="0"/>
            </a:endParaRPr>
          </a:p>
        </p:txBody>
      </p:sp>
      <p:sp>
        <p:nvSpPr>
          <p:cNvPr id="5" name="Title 1"/>
          <p:cNvSpPr txBox="1">
            <a:spLocks/>
          </p:cNvSpPr>
          <p:nvPr/>
        </p:nvSpPr>
        <p:spPr bwMode="gray">
          <a:xfrm>
            <a:off x="898193" y="270869"/>
            <a:ext cx="7347614" cy="530223"/>
          </a:xfrm>
          <a:prstGeom prst="rect">
            <a:avLst/>
          </a:prstGeom>
        </p:spPr>
        <p:txBody>
          <a:bodyPr vert="horz" lIns="68580" tIns="34290" rIns="68580" bIns="3429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2700" dirty="0">
                <a:latin typeface="Comic Sans MS" panose="030F0702030302020204" pitchFamily="66" charset="0"/>
              </a:rPr>
              <a:t>       </a:t>
            </a:r>
            <a:r>
              <a:rPr lang="en-GB" sz="2700" dirty="0" smtClean="0">
                <a:solidFill>
                  <a:srgbClr val="FF0000"/>
                </a:solidFill>
                <a:latin typeface="Comic Sans MS" panose="030F0702030302020204" pitchFamily="66" charset="0"/>
              </a:rPr>
              <a:t>VESPA – stop scooting around the issues</a:t>
            </a:r>
            <a:endParaRPr lang="en-GB" sz="2700" dirty="0">
              <a:solidFill>
                <a:srgbClr val="FF0000"/>
              </a:solidFill>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20447" y="22808"/>
            <a:ext cx="1506347" cy="963166"/>
          </a:xfrm>
          <a:prstGeom prst="rect">
            <a:avLst/>
          </a:prstGeom>
        </p:spPr>
      </p:pic>
    </p:spTree>
    <p:extLst>
      <p:ext uri="{BB962C8B-B14F-4D97-AF65-F5344CB8AC3E}">
        <p14:creationId xmlns:p14="http://schemas.microsoft.com/office/powerpoint/2010/main" val="2936364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stretch>
            <a:fillRect/>
          </a:stretch>
        </p:blipFill>
        <p:spPr>
          <a:xfrm>
            <a:off x="-216831" y="909280"/>
            <a:ext cx="9577662" cy="5421344"/>
          </a:xfrm>
          <a:prstGeom prst="rect">
            <a:avLst/>
          </a:prstGeom>
        </p:spPr>
      </p:pic>
      <p:sp>
        <p:nvSpPr>
          <p:cNvPr id="5" name="TextBox 4"/>
          <p:cNvSpPr txBox="1"/>
          <p:nvPr/>
        </p:nvSpPr>
        <p:spPr>
          <a:xfrm>
            <a:off x="209939" y="3138585"/>
            <a:ext cx="1616529" cy="369332"/>
          </a:xfrm>
          <a:prstGeom prst="rect">
            <a:avLst/>
          </a:prstGeom>
          <a:solidFill>
            <a:srgbClr val="FFFF00"/>
          </a:solidFill>
        </p:spPr>
        <p:txBody>
          <a:bodyPr wrap="square" rtlCol="0">
            <a:spAutoFit/>
          </a:bodyPr>
          <a:lstStyle/>
          <a:p>
            <a:r>
              <a:rPr lang="en-GB" dirty="0"/>
              <a:t>YR10 mocks</a:t>
            </a:r>
          </a:p>
        </p:txBody>
      </p:sp>
      <p:sp>
        <p:nvSpPr>
          <p:cNvPr id="6" name="TextBox 5"/>
          <p:cNvSpPr txBox="1"/>
          <p:nvPr/>
        </p:nvSpPr>
        <p:spPr>
          <a:xfrm>
            <a:off x="3491880" y="5153042"/>
            <a:ext cx="1798475" cy="1015663"/>
          </a:xfrm>
          <a:prstGeom prst="rect">
            <a:avLst/>
          </a:prstGeom>
          <a:solidFill>
            <a:srgbClr val="FF0000"/>
          </a:solidFill>
        </p:spPr>
        <p:txBody>
          <a:bodyPr wrap="square" rtlCol="0">
            <a:spAutoFit/>
          </a:bodyPr>
          <a:lstStyle/>
          <a:p>
            <a:r>
              <a:rPr lang="en-GB" sz="3000" dirty="0"/>
              <a:t>The pit of despair</a:t>
            </a:r>
          </a:p>
        </p:txBody>
      </p:sp>
      <p:sp>
        <p:nvSpPr>
          <p:cNvPr id="7" name="TextBox 6"/>
          <p:cNvSpPr txBox="1"/>
          <p:nvPr/>
        </p:nvSpPr>
        <p:spPr>
          <a:xfrm>
            <a:off x="7772400" y="753834"/>
            <a:ext cx="1371600" cy="1061829"/>
          </a:xfrm>
          <a:prstGeom prst="rect">
            <a:avLst/>
          </a:prstGeom>
          <a:solidFill>
            <a:srgbClr val="00B050"/>
          </a:solidFill>
        </p:spPr>
        <p:txBody>
          <a:bodyPr wrap="square" rtlCol="0">
            <a:spAutoFit/>
          </a:bodyPr>
          <a:lstStyle/>
          <a:p>
            <a:r>
              <a:rPr lang="en-GB" sz="2100" dirty="0"/>
              <a:t>The promised land</a:t>
            </a:r>
          </a:p>
        </p:txBody>
      </p:sp>
      <p:sp>
        <p:nvSpPr>
          <p:cNvPr id="8" name="TextBox 7"/>
          <p:cNvSpPr txBox="1"/>
          <p:nvPr/>
        </p:nvSpPr>
        <p:spPr>
          <a:xfrm>
            <a:off x="1831694" y="976936"/>
            <a:ext cx="5723875" cy="461665"/>
          </a:xfrm>
          <a:prstGeom prst="rect">
            <a:avLst/>
          </a:prstGeom>
          <a:noFill/>
        </p:spPr>
        <p:txBody>
          <a:bodyPr wrap="none" rtlCol="0">
            <a:spAutoFit/>
          </a:bodyPr>
          <a:lstStyle/>
          <a:p>
            <a:r>
              <a:rPr lang="en-GB" sz="2400" dirty="0">
                <a:solidFill>
                  <a:srgbClr val="FF0000"/>
                </a:solidFill>
              </a:rPr>
              <a:t>We need to prepare them for the journey</a:t>
            </a:r>
          </a:p>
        </p:txBody>
      </p:sp>
    </p:spTree>
    <p:extLst>
      <p:ext uri="{BB962C8B-B14F-4D97-AF65-F5344CB8AC3E}">
        <p14:creationId xmlns:p14="http://schemas.microsoft.com/office/powerpoint/2010/main" val="15712043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CC slide 2 "/>
          <p:cNvPicPr>
            <a:picLocks noChangeAspect="1" noChangeArrowheads="1"/>
          </p:cNvPicPr>
          <p:nvPr/>
        </p:nvPicPr>
        <p:blipFill>
          <a:blip r:embed="rId3" cstate="print"/>
          <a:srcRect/>
          <a:stretch>
            <a:fillRect/>
          </a:stretch>
        </p:blipFill>
        <p:spPr bwMode="auto">
          <a:xfrm>
            <a:off x="0" y="236538"/>
            <a:ext cx="9144000" cy="6621462"/>
          </a:xfrm>
          <a:prstGeom prst="rect">
            <a:avLst/>
          </a:prstGeom>
          <a:noFill/>
          <a:ln w="9525">
            <a:noFill/>
            <a:miter lim="800000"/>
            <a:headEnd/>
            <a:tailEnd/>
          </a:ln>
        </p:spPr>
      </p:pic>
      <p:sp>
        <p:nvSpPr>
          <p:cNvPr id="4" name="Rectangle 3"/>
          <p:cNvSpPr txBox="1">
            <a:spLocks noChangeArrowheads="1"/>
          </p:cNvSpPr>
          <p:nvPr/>
        </p:nvSpPr>
        <p:spPr bwMode="auto">
          <a:xfrm>
            <a:off x="3911103" y="1162784"/>
            <a:ext cx="1799927" cy="864319"/>
          </a:xfrm>
          <a:prstGeom prst="rect">
            <a:avLst/>
          </a:prstGeom>
          <a:noFill/>
          <a:ln>
            <a:miter lim="800000"/>
            <a:headEnd/>
            <a:tailEnd/>
          </a:ln>
        </p:spPr>
        <p:txBody>
          <a:bodyPr/>
          <a:lstStyle/>
          <a:p>
            <a:pPr marL="342900" indent="-342900">
              <a:lnSpc>
                <a:spcPct val="80000"/>
              </a:lnSpc>
              <a:spcBef>
                <a:spcPct val="20000"/>
              </a:spcBef>
              <a:defRPr/>
            </a:pPr>
            <a:endParaRPr lang="en-GB" b="1" u="sng" kern="0" dirty="0">
              <a:latin typeface="+mn-lt"/>
            </a:endParaRPr>
          </a:p>
          <a:p>
            <a:pPr marL="342900" indent="-342900" algn="ctr">
              <a:lnSpc>
                <a:spcPct val="80000"/>
              </a:lnSpc>
              <a:spcBef>
                <a:spcPct val="20000"/>
              </a:spcBef>
              <a:defRPr/>
            </a:pPr>
            <a:r>
              <a:rPr lang="en-GB" sz="2800" kern="0" dirty="0" smtClean="0">
                <a:latin typeface="+mn-lt"/>
              </a:rPr>
              <a:t>Student</a:t>
            </a:r>
            <a:endParaRPr lang="en-GB" sz="2800" kern="0" dirty="0">
              <a:latin typeface="+mn-lt"/>
            </a:endParaRPr>
          </a:p>
          <a:p>
            <a:pPr marL="342900" indent="-342900">
              <a:lnSpc>
                <a:spcPct val="80000"/>
              </a:lnSpc>
              <a:spcBef>
                <a:spcPct val="20000"/>
              </a:spcBef>
              <a:defRPr/>
            </a:pPr>
            <a:endParaRPr lang="en-GB" kern="0" dirty="0">
              <a:latin typeface="+mn-lt"/>
            </a:endParaRPr>
          </a:p>
          <a:p>
            <a:pPr marL="342900" indent="-342900">
              <a:lnSpc>
                <a:spcPct val="80000"/>
              </a:lnSpc>
              <a:spcBef>
                <a:spcPct val="20000"/>
              </a:spcBef>
              <a:buFontTx/>
              <a:buChar char="•"/>
              <a:defRPr/>
            </a:pPr>
            <a:endParaRPr lang="en-GB" sz="2800" kern="0" dirty="0">
              <a:latin typeface="+mn-lt"/>
            </a:endParaRPr>
          </a:p>
          <a:p>
            <a:pPr marL="342900" indent="-342900">
              <a:lnSpc>
                <a:spcPct val="80000"/>
              </a:lnSpc>
              <a:spcBef>
                <a:spcPct val="20000"/>
              </a:spcBef>
              <a:defRPr/>
            </a:pPr>
            <a:endParaRPr lang="en-GB" sz="2800" kern="0" dirty="0">
              <a:latin typeface="+mn-lt"/>
            </a:endParaRPr>
          </a:p>
          <a:p>
            <a:pPr marL="342900" indent="-342900">
              <a:lnSpc>
                <a:spcPct val="80000"/>
              </a:lnSpc>
              <a:spcBef>
                <a:spcPct val="20000"/>
              </a:spcBef>
              <a:defRPr/>
            </a:pPr>
            <a:endParaRPr lang="en-GB" sz="2800" kern="0" dirty="0" smtClean="0">
              <a:latin typeface="+mn-lt"/>
            </a:endParaRPr>
          </a:p>
          <a:p>
            <a:pPr marL="342900" indent="-342900">
              <a:lnSpc>
                <a:spcPct val="80000"/>
              </a:lnSpc>
              <a:spcBef>
                <a:spcPct val="20000"/>
              </a:spcBef>
              <a:defRPr/>
            </a:pPr>
            <a:r>
              <a:rPr lang="en-GB" sz="2800" kern="0" dirty="0" smtClean="0">
                <a:latin typeface="+mn-lt"/>
              </a:rPr>
              <a:t>   </a:t>
            </a:r>
            <a:endParaRPr lang="en-GB" kern="0" dirty="0">
              <a:latin typeface="+mn-lt"/>
            </a:endParaRPr>
          </a:p>
          <a:p>
            <a:pPr marL="342900" indent="-342900">
              <a:lnSpc>
                <a:spcPct val="80000"/>
              </a:lnSpc>
              <a:spcBef>
                <a:spcPct val="20000"/>
              </a:spcBef>
              <a:defRPr/>
            </a:pPr>
            <a:endParaRPr lang="en-GB" kern="0" dirty="0">
              <a:latin typeface="+mn-lt"/>
            </a:endParaRPr>
          </a:p>
          <a:p>
            <a:pPr>
              <a:lnSpc>
                <a:spcPct val="80000"/>
              </a:lnSpc>
              <a:spcBef>
                <a:spcPct val="20000"/>
              </a:spcBef>
              <a:defRPr/>
            </a:pPr>
            <a:endParaRPr lang="en-GB" kern="0" dirty="0">
              <a:latin typeface="+mn-lt"/>
            </a:endParaRPr>
          </a:p>
          <a:p>
            <a:pPr marL="342900" indent="-342900">
              <a:lnSpc>
                <a:spcPct val="80000"/>
              </a:lnSpc>
              <a:spcBef>
                <a:spcPct val="20000"/>
              </a:spcBef>
              <a:buFontTx/>
              <a:buChar char="•"/>
              <a:defRPr/>
            </a:pPr>
            <a:endParaRPr lang="en-GB" sz="2800" kern="0" dirty="0">
              <a:latin typeface="+mn-lt"/>
            </a:endParaRPr>
          </a:p>
          <a:p>
            <a:pPr marL="342900" indent="-342900">
              <a:lnSpc>
                <a:spcPct val="80000"/>
              </a:lnSpc>
              <a:spcBef>
                <a:spcPct val="20000"/>
              </a:spcBef>
              <a:defRPr/>
            </a:pPr>
            <a:endParaRPr lang="en-US" sz="2800" kern="0" dirty="0">
              <a:latin typeface="+mn-lt"/>
            </a:endParaRPr>
          </a:p>
        </p:txBody>
      </p:sp>
      <p:sp>
        <p:nvSpPr>
          <p:cNvPr id="9220" name="Line 3"/>
          <p:cNvSpPr>
            <a:spLocks noChangeShapeType="1"/>
          </p:cNvSpPr>
          <p:nvPr/>
        </p:nvSpPr>
        <p:spPr bwMode="auto">
          <a:xfrm>
            <a:off x="1403648" y="764705"/>
            <a:ext cx="6120680" cy="0"/>
          </a:xfrm>
          <a:prstGeom prst="line">
            <a:avLst/>
          </a:prstGeom>
          <a:noFill/>
          <a:ln w="28575">
            <a:solidFill>
              <a:srgbClr val="244CF8"/>
            </a:solidFill>
            <a:round/>
            <a:headEnd/>
            <a:tailEnd/>
          </a:ln>
        </p:spPr>
        <p:txBody>
          <a:bodyPr/>
          <a:lstStyle/>
          <a:p>
            <a:endParaRPr lang="en-GB"/>
          </a:p>
        </p:txBody>
      </p:sp>
      <p:sp>
        <p:nvSpPr>
          <p:cNvPr id="9221" name="Rectangle 4"/>
          <p:cNvSpPr>
            <a:spLocks noChangeArrowheads="1"/>
          </p:cNvSpPr>
          <p:nvPr/>
        </p:nvSpPr>
        <p:spPr bwMode="auto">
          <a:xfrm>
            <a:off x="1331913" y="333375"/>
            <a:ext cx="7056437" cy="830997"/>
          </a:xfrm>
          <a:prstGeom prst="rect">
            <a:avLst/>
          </a:prstGeom>
          <a:noFill/>
          <a:ln w="9525">
            <a:noFill/>
            <a:miter lim="800000"/>
            <a:headEnd/>
            <a:tailEnd/>
          </a:ln>
        </p:spPr>
        <p:txBody>
          <a:bodyPr wrap="square">
            <a:spAutoFit/>
          </a:bodyPr>
          <a:lstStyle/>
          <a:p>
            <a:r>
              <a:rPr lang="en-GB" altLang="en-US" sz="2400" b="1" dirty="0" smtClean="0">
                <a:solidFill>
                  <a:srgbClr val="244CF8"/>
                </a:solidFill>
                <a:latin typeface="Corbel" pitchFamily="34" charset="0"/>
              </a:rPr>
              <a:t>Working in Partnership - VESPA</a:t>
            </a:r>
          </a:p>
          <a:p>
            <a:endParaRPr lang="en-GB" altLang="en-US" sz="2400" b="1" dirty="0">
              <a:solidFill>
                <a:srgbClr val="244CF8"/>
              </a:solidFill>
              <a:latin typeface="Corbel" pitchFamily="34" charset="0"/>
            </a:endParaRPr>
          </a:p>
        </p:txBody>
      </p:sp>
      <p:sp>
        <p:nvSpPr>
          <p:cNvPr id="9" name="Rectangle 3"/>
          <p:cNvSpPr txBox="1">
            <a:spLocks noChangeArrowheads="1"/>
          </p:cNvSpPr>
          <p:nvPr/>
        </p:nvSpPr>
        <p:spPr bwMode="auto">
          <a:xfrm>
            <a:off x="1583193" y="4290466"/>
            <a:ext cx="1799927" cy="864319"/>
          </a:xfrm>
          <a:prstGeom prst="rect">
            <a:avLst/>
          </a:prstGeom>
          <a:noFill/>
          <a:ln>
            <a:miter lim="800000"/>
            <a:headEnd/>
            <a:tailEnd/>
          </a:ln>
        </p:spPr>
        <p:txBody>
          <a:bodyPr/>
          <a:lstStyle/>
          <a:p>
            <a:pPr marL="342900" indent="-342900">
              <a:lnSpc>
                <a:spcPct val="80000"/>
              </a:lnSpc>
              <a:spcBef>
                <a:spcPct val="20000"/>
              </a:spcBef>
              <a:defRPr/>
            </a:pPr>
            <a:endParaRPr lang="en-GB" b="1" u="sng" kern="0" dirty="0">
              <a:latin typeface="+mn-lt"/>
            </a:endParaRPr>
          </a:p>
          <a:p>
            <a:pPr marL="342900" indent="-342900" algn="ctr">
              <a:lnSpc>
                <a:spcPct val="80000"/>
              </a:lnSpc>
              <a:spcBef>
                <a:spcPct val="20000"/>
              </a:spcBef>
              <a:defRPr/>
            </a:pPr>
            <a:r>
              <a:rPr lang="en-GB" sz="2800" kern="0" dirty="0" smtClean="0">
                <a:latin typeface="+mn-lt"/>
              </a:rPr>
              <a:t>Home</a:t>
            </a:r>
            <a:endParaRPr lang="en-GB" sz="2800" kern="0" dirty="0">
              <a:latin typeface="+mn-lt"/>
            </a:endParaRPr>
          </a:p>
          <a:p>
            <a:pPr marL="342900" indent="-342900">
              <a:lnSpc>
                <a:spcPct val="80000"/>
              </a:lnSpc>
              <a:spcBef>
                <a:spcPct val="20000"/>
              </a:spcBef>
              <a:defRPr/>
            </a:pPr>
            <a:endParaRPr lang="en-GB" kern="0" dirty="0">
              <a:latin typeface="+mn-lt"/>
            </a:endParaRPr>
          </a:p>
          <a:p>
            <a:pPr marL="342900" indent="-342900">
              <a:lnSpc>
                <a:spcPct val="80000"/>
              </a:lnSpc>
              <a:spcBef>
                <a:spcPct val="20000"/>
              </a:spcBef>
              <a:buFontTx/>
              <a:buChar char="•"/>
              <a:defRPr/>
            </a:pPr>
            <a:endParaRPr lang="en-GB" sz="2800" kern="0" dirty="0">
              <a:latin typeface="+mn-lt"/>
            </a:endParaRPr>
          </a:p>
          <a:p>
            <a:pPr marL="342900" indent="-342900">
              <a:lnSpc>
                <a:spcPct val="80000"/>
              </a:lnSpc>
              <a:spcBef>
                <a:spcPct val="20000"/>
              </a:spcBef>
              <a:defRPr/>
            </a:pPr>
            <a:endParaRPr lang="en-GB" sz="2800" kern="0" dirty="0">
              <a:latin typeface="+mn-lt"/>
            </a:endParaRPr>
          </a:p>
          <a:p>
            <a:pPr marL="342900" indent="-342900">
              <a:lnSpc>
                <a:spcPct val="80000"/>
              </a:lnSpc>
              <a:spcBef>
                <a:spcPct val="20000"/>
              </a:spcBef>
              <a:defRPr/>
            </a:pPr>
            <a:endParaRPr lang="en-GB" sz="2800" kern="0" dirty="0" smtClean="0">
              <a:latin typeface="+mn-lt"/>
            </a:endParaRPr>
          </a:p>
          <a:p>
            <a:pPr marL="342900" indent="-342900">
              <a:lnSpc>
                <a:spcPct val="80000"/>
              </a:lnSpc>
              <a:spcBef>
                <a:spcPct val="20000"/>
              </a:spcBef>
              <a:defRPr/>
            </a:pPr>
            <a:r>
              <a:rPr lang="en-GB" sz="2800" kern="0" dirty="0" smtClean="0">
                <a:latin typeface="+mn-lt"/>
              </a:rPr>
              <a:t>   </a:t>
            </a:r>
            <a:endParaRPr lang="en-GB" kern="0" dirty="0">
              <a:latin typeface="+mn-lt"/>
            </a:endParaRPr>
          </a:p>
          <a:p>
            <a:pPr marL="342900" indent="-342900">
              <a:lnSpc>
                <a:spcPct val="80000"/>
              </a:lnSpc>
              <a:spcBef>
                <a:spcPct val="20000"/>
              </a:spcBef>
              <a:defRPr/>
            </a:pPr>
            <a:endParaRPr lang="en-GB" kern="0" dirty="0">
              <a:latin typeface="+mn-lt"/>
            </a:endParaRPr>
          </a:p>
          <a:p>
            <a:pPr>
              <a:lnSpc>
                <a:spcPct val="80000"/>
              </a:lnSpc>
              <a:spcBef>
                <a:spcPct val="20000"/>
              </a:spcBef>
              <a:defRPr/>
            </a:pPr>
            <a:endParaRPr lang="en-GB" kern="0" dirty="0">
              <a:latin typeface="+mn-lt"/>
            </a:endParaRPr>
          </a:p>
          <a:p>
            <a:pPr marL="342900" indent="-342900">
              <a:lnSpc>
                <a:spcPct val="80000"/>
              </a:lnSpc>
              <a:spcBef>
                <a:spcPct val="20000"/>
              </a:spcBef>
              <a:buFontTx/>
              <a:buChar char="•"/>
              <a:defRPr/>
            </a:pPr>
            <a:endParaRPr lang="en-GB" sz="2800" kern="0" dirty="0">
              <a:latin typeface="+mn-lt"/>
            </a:endParaRPr>
          </a:p>
          <a:p>
            <a:pPr marL="342900" indent="-342900">
              <a:lnSpc>
                <a:spcPct val="80000"/>
              </a:lnSpc>
              <a:spcBef>
                <a:spcPct val="20000"/>
              </a:spcBef>
              <a:defRPr/>
            </a:pPr>
            <a:endParaRPr lang="en-US" sz="2800" kern="0" dirty="0">
              <a:latin typeface="+mn-lt"/>
            </a:endParaRPr>
          </a:p>
        </p:txBody>
      </p:sp>
      <p:sp>
        <p:nvSpPr>
          <p:cNvPr id="10" name="Rectangle 3"/>
          <p:cNvSpPr txBox="1">
            <a:spLocks noChangeArrowheads="1"/>
          </p:cNvSpPr>
          <p:nvPr/>
        </p:nvSpPr>
        <p:spPr bwMode="auto">
          <a:xfrm>
            <a:off x="6132376" y="4290464"/>
            <a:ext cx="1799927" cy="864319"/>
          </a:xfrm>
          <a:prstGeom prst="rect">
            <a:avLst/>
          </a:prstGeom>
          <a:noFill/>
          <a:ln>
            <a:miter lim="800000"/>
            <a:headEnd/>
            <a:tailEnd/>
          </a:ln>
        </p:spPr>
        <p:txBody>
          <a:bodyPr/>
          <a:lstStyle/>
          <a:p>
            <a:pPr marL="342900" indent="-342900">
              <a:lnSpc>
                <a:spcPct val="80000"/>
              </a:lnSpc>
              <a:spcBef>
                <a:spcPct val="20000"/>
              </a:spcBef>
              <a:defRPr/>
            </a:pPr>
            <a:endParaRPr lang="en-GB" b="1" u="sng" kern="0" dirty="0">
              <a:latin typeface="+mn-lt"/>
            </a:endParaRPr>
          </a:p>
          <a:p>
            <a:pPr marL="342900" indent="-342900" algn="ctr">
              <a:lnSpc>
                <a:spcPct val="80000"/>
              </a:lnSpc>
              <a:spcBef>
                <a:spcPct val="20000"/>
              </a:spcBef>
              <a:defRPr/>
            </a:pPr>
            <a:r>
              <a:rPr lang="en-GB" sz="2800" kern="0" dirty="0" smtClean="0">
                <a:latin typeface="+mn-lt"/>
              </a:rPr>
              <a:t>School</a:t>
            </a:r>
            <a:endParaRPr lang="en-GB" sz="2800" kern="0" dirty="0">
              <a:latin typeface="+mn-lt"/>
            </a:endParaRPr>
          </a:p>
          <a:p>
            <a:pPr marL="342900" indent="-342900">
              <a:lnSpc>
                <a:spcPct val="80000"/>
              </a:lnSpc>
              <a:spcBef>
                <a:spcPct val="20000"/>
              </a:spcBef>
              <a:defRPr/>
            </a:pPr>
            <a:endParaRPr lang="en-GB" kern="0" dirty="0">
              <a:latin typeface="+mn-lt"/>
            </a:endParaRPr>
          </a:p>
          <a:p>
            <a:pPr marL="342900" indent="-342900">
              <a:lnSpc>
                <a:spcPct val="80000"/>
              </a:lnSpc>
              <a:spcBef>
                <a:spcPct val="20000"/>
              </a:spcBef>
              <a:buFontTx/>
              <a:buChar char="•"/>
              <a:defRPr/>
            </a:pPr>
            <a:endParaRPr lang="en-GB" sz="2800" kern="0" dirty="0">
              <a:latin typeface="+mn-lt"/>
            </a:endParaRPr>
          </a:p>
          <a:p>
            <a:pPr marL="342900" indent="-342900">
              <a:lnSpc>
                <a:spcPct val="80000"/>
              </a:lnSpc>
              <a:spcBef>
                <a:spcPct val="20000"/>
              </a:spcBef>
              <a:defRPr/>
            </a:pPr>
            <a:endParaRPr lang="en-GB" sz="2800" kern="0" dirty="0">
              <a:latin typeface="+mn-lt"/>
            </a:endParaRPr>
          </a:p>
          <a:p>
            <a:pPr marL="342900" indent="-342900">
              <a:lnSpc>
                <a:spcPct val="80000"/>
              </a:lnSpc>
              <a:spcBef>
                <a:spcPct val="20000"/>
              </a:spcBef>
              <a:defRPr/>
            </a:pPr>
            <a:endParaRPr lang="en-GB" sz="2800" kern="0" dirty="0" smtClean="0">
              <a:latin typeface="+mn-lt"/>
            </a:endParaRPr>
          </a:p>
          <a:p>
            <a:pPr marL="342900" indent="-342900">
              <a:lnSpc>
                <a:spcPct val="80000"/>
              </a:lnSpc>
              <a:spcBef>
                <a:spcPct val="20000"/>
              </a:spcBef>
              <a:defRPr/>
            </a:pPr>
            <a:r>
              <a:rPr lang="en-GB" sz="2800" kern="0" dirty="0" smtClean="0">
                <a:latin typeface="+mn-lt"/>
              </a:rPr>
              <a:t>   </a:t>
            </a:r>
            <a:endParaRPr lang="en-GB" kern="0" dirty="0">
              <a:latin typeface="+mn-lt"/>
            </a:endParaRPr>
          </a:p>
          <a:p>
            <a:pPr marL="342900" indent="-342900">
              <a:lnSpc>
                <a:spcPct val="80000"/>
              </a:lnSpc>
              <a:spcBef>
                <a:spcPct val="20000"/>
              </a:spcBef>
              <a:defRPr/>
            </a:pPr>
            <a:endParaRPr lang="en-GB" kern="0" dirty="0">
              <a:latin typeface="+mn-lt"/>
            </a:endParaRPr>
          </a:p>
          <a:p>
            <a:pPr>
              <a:lnSpc>
                <a:spcPct val="80000"/>
              </a:lnSpc>
              <a:spcBef>
                <a:spcPct val="20000"/>
              </a:spcBef>
              <a:defRPr/>
            </a:pPr>
            <a:endParaRPr lang="en-GB" kern="0" dirty="0">
              <a:latin typeface="+mn-lt"/>
            </a:endParaRPr>
          </a:p>
          <a:p>
            <a:pPr marL="342900" indent="-342900">
              <a:lnSpc>
                <a:spcPct val="80000"/>
              </a:lnSpc>
              <a:spcBef>
                <a:spcPct val="20000"/>
              </a:spcBef>
              <a:buFontTx/>
              <a:buChar char="•"/>
              <a:defRPr/>
            </a:pPr>
            <a:endParaRPr lang="en-GB" sz="2800" kern="0" dirty="0">
              <a:latin typeface="+mn-lt"/>
            </a:endParaRPr>
          </a:p>
          <a:p>
            <a:pPr marL="342900" indent="-342900">
              <a:lnSpc>
                <a:spcPct val="80000"/>
              </a:lnSpc>
              <a:spcBef>
                <a:spcPct val="20000"/>
              </a:spcBef>
              <a:defRPr/>
            </a:pPr>
            <a:endParaRPr lang="en-US" sz="2800" kern="0" dirty="0">
              <a:latin typeface="+mn-lt"/>
            </a:endParaRPr>
          </a:p>
        </p:txBody>
      </p:sp>
      <p:sp>
        <p:nvSpPr>
          <p:cNvPr id="2" name="Left-Right Arrow 1"/>
          <p:cNvSpPr/>
          <p:nvPr/>
        </p:nvSpPr>
        <p:spPr>
          <a:xfrm rot="18107020">
            <a:off x="2229970" y="2768099"/>
            <a:ext cx="2834284" cy="98236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Left-Right Arrow 11"/>
          <p:cNvSpPr/>
          <p:nvPr/>
        </p:nvSpPr>
        <p:spPr>
          <a:xfrm rot="3492980" flipV="1">
            <a:off x="4617057" y="2768097"/>
            <a:ext cx="2834284" cy="98236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Left-Right Arrow 12"/>
          <p:cNvSpPr/>
          <p:nvPr/>
        </p:nvSpPr>
        <p:spPr>
          <a:xfrm>
            <a:off x="3298092" y="4245356"/>
            <a:ext cx="2834284" cy="98236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5555668" y="1461982"/>
            <a:ext cx="3696846" cy="461665"/>
          </a:xfrm>
          <a:prstGeom prst="rect">
            <a:avLst/>
          </a:prstGeom>
          <a:noFill/>
        </p:spPr>
        <p:txBody>
          <a:bodyPr wrap="none" rtlCol="0">
            <a:spAutoFit/>
          </a:bodyPr>
          <a:lstStyle/>
          <a:p>
            <a:r>
              <a:rPr lang="en-GB" sz="2400" dirty="0" smtClean="0">
                <a:solidFill>
                  <a:srgbClr val="FF0000"/>
                </a:solidFill>
              </a:rPr>
              <a:t>Complete a questionnaire</a:t>
            </a:r>
            <a:endParaRPr lang="en-GB" sz="2400" dirty="0">
              <a:solidFill>
                <a:srgbClr val="FF0000"/>
              </a:solidFill>
            </a:endParaRPr>
          </a:p>
        </p:txBody>
      </p:sp>
      <p:sp>
        <p:nvSpPr>
          <p:cNvPr id="5" name="TextBox 4"/>
          <p:cNvSpPr txBox="1"/>
          <p:nvPr/>
        </p:nvSpPr>
        <p:spPr>
          <a:xfrm>
            <a:off x="5605852" y="5272829"/>
            <a:ext cx="3538148" cy="830997"/>
          </a:xfrm>
          <a:prstGeom prst="rect">
            <a:avLst/>
          </a:prstGeom>
          <a:noFill/>
        </p:spPr>
        <p:txBody>
          <a:bodyPr wrap="none" rtlCol="0">
            <a:spAutoFit/>
          </a:bodyPr>
          <a:lstStyle/>
          <a:p>
            <a:r>
              <a:rPr lang="en-GB" sz="2400" dirty="0" smtClean="0">
                <a:solidFill>
                  <a:srgbClr val="FF0000"/>
                </a:solidFill>
              </a:rPr>
              <a:t>Through tutor time, </a:t>
            </a:r>
            <a:r>
              <a:rPr lang="en-GB" sz="2400" dirty="0" err="1" smtClean="0">
                <a:solidFill>
                  <a:srgbClr val="FF0000"/>
                </a:solidFill>
              </a:rPr>
              <a:t>pshe</a:t>
            </a:r>
            <a:endParaRPr lang="en-GB" sz="2400" dirty="0" smtClean="0">
              <a:solidFill>
                <a:srgbClr val="FF0000"/>
              </a:solidFill>
            </a:endParaRPr>
          </a:p>
          <a:p>
            <a:r>
              <a:rPr lang="en-GB" sz="2400" dirty="0" smtClean="0">
                <a:solidFill>
                  <a:srgbClr val="FF0000"/>
                </a:solidFill>
              </a:rPr>
              <a:t>and mentoring/coaching</a:t>
            </a:r>
            <a:endParaRPr lang="en-GB" sz="2400" dirty="0">
              <a:solidFill>
                <a:srgbClr val="FF0000"/>
              </a:solidFill>
            </a:endParaRPr>
          </a:p>
        </p:txBody>
      </p:sp>
      <p:sp>
        <p:nvSpPr>
          <p:cNvPr id="6" name="TextBox 5"/>
          <p:cNvSpPr txBox="1"/>
          <p:nvPr/>
        </p:nvSpPr>
        <p:spPr>
          <a:xfrm>
            <a:off x="1345503" y="5153197"/>
            <a:ext cx="3643946" cy="830997"/>
          </a:xfrm>
          <a:prstGeom prst="rect">
            <a:avLst/>
          </a:prstGeom>
          <a:noFill/>
        </p:spPr>
        <p:txBody>
          <a:bodyPr wrap="none" rtlCol="0">
            <a:spAutoFit/>
          </a:bodyPr>
          <a:lstStyle/>
          <a:p>
            <a:r>
              <a:rPr lang="en-GB" sz="2400" dirty="0" smtClean="0">
                <a:solidFill>
                  <a:srgbClr val="FF0000"/>
                </a:solidFill>
              </a:rPr>
              <a:t>Quality conversations</a:t>
            </a:r>
          </a:p>
          <a:p>
            <a:r>
              <a:rPr lang="en-GB" sz="2400" dirty="0">
                <a:solidFill>
                  <a:srgbClr val="FF0000"/>
                </a:solidFill>
              </a:rPr>
              <a:t>a</a:t>
            </a:r>
            <a:r>
              <a:rPr lang="en-GB" sz="2400" dirty="0" smtClean="0">
                <a:solidFill>
                  <a:srgbClr val="FF0000"/>
                </a:solidFill>
              </a:rPr>
              <a:t>nd supporting strategies</a:t>
            </a:r>
            <a:endParaRPr lang="en-GB" sz="2400" dirty="0">
              <a:solidFill>
                <a:srgbClr val="FF0000"/>
              </a:solidFill>
            </a:endParaRPr>
          </a:p>
        </p:txBody>
      </p:sp>
    </p:spTree>
    <p:extLst>
      <p:ext uri="{BB962C8B-B14F-4D97-AF65-F5344CB8AC3E}">
        <p14:creationId xmlns:p14="http://schemas.microsoft.com/office/powerpoint/2010/main" val="265709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28DBF-8047-495B-81B1-18F25FDC28E6}"/>
              </a:ext>
            </a:extLst>
          </p:cNvPr>
          <p:cNvSpPr>
            <a:spLocks noGrp="1"/>
          </p:cNvSpPr>
          <p:nvPr>
            <p:ph type="title"/>
          </p:nvPr>
        </p:nvSpPr>
        <p:spPr>
          <a:xfrm>
            <a:off x="822412" y="1200150"/>
            <a:ext cx="7499176" cy="857250"/>
          </a:xfrm>
        </p:spPr>
        <p:txBody>
          <a:bodyPr/>
          <a:lstStyle/>
          <a:p>
            <a:r>
              <a:rPr lang="en-GB" dirty="0">
                <a:solidFill>
                  <a:srgbClr val="FF0000"/>
                </a:solidFill>
              </a:rPr>
              <a:t>Three Types of Work</a:t>
            </a:r>
          </a:p>
        </p:txBody>
      </p:sp>
      <p:graphicFrame>
        <p:nvGraphicFramePr>
          <p:cNvPr id="4" name="Chart 3">
            <a:extLst>
              <a:ext uri="{FF2B5EF4-FFF2-40B4-BE49-F238E27FC236}">
                <a16:creationId xmlns:a16="http://schemas.microsoft.com/office/drawing/2014/main" id="{71471F53-06BD-4124-AD34-CC39FFEC7417}"/>
              </a:ext>
            </a:extLst>
          </p:cNvPr>
          <p:cNvGraphicFramePr>
            <a:graphicFrameLocks/>
          </p:cNvGraphicFramePr>
          <p:nvPr>
            <p:extLst>
              <p:ext uri="{D42A27DB-BD31-4B8C-83A1-F6EECF244321}">
                <p14:modId xmlns:p14="http://schemas.microsoft.com/office/powerpoint/2010/main" val="2610285112"/>
              </p:ext>
            </p:extLst>
          </p:nvPr>
        </p:nvGraphicFramePr>
        <p:xfrm>
          <a:off x="1485900" y="2057400"/>
          <a:ext cx="6172200" cy="461196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043608" y="548680"/>
            <a:ext cx="7623177" cy="584775"/>
          </a:xfrm>
          <a:prstGeom prst="rect">
            <a:avLst/>
          </a:prstGeom>
          <a:noFill/>
        </p:spPr>
        <p:txBody>
          <a:bodyPr wrap="none" rtlCol="0">
            <a:spAutoFit/>
          </a:bodyPr>
          <a:lstStyle/>
          <a:p>
            <a:r>
              <a:rPr lang="en-GB" sz="3200" dirty="0" smtClean="0"/>
              <a:t>Effort – 3 types of work, ready for mocks!</a:t>
            </a:r>
            <a:endParaRPr lang="en-GB" sz="3200" dirty="0"/>
          </a:p>
        </p:txBody>
      </p:sp>
      <p:pic>
        <p:nvPicPr>
          <p:cNvPr id="5" name="Picture 4"/>
          <p:cNvPicPr>
            <a:picLocks noChangeAspect="1"/>
          </p:cNvPicPr>
          <p:nvPr/>
        </p:nvPicPr>
        <p:blipFill>
          <a:blip r:embed="rId3"/>
          <a:stretch>
            <a:fillRect/>
          </a:stretch>
        </p:blipFill>
        <p:spPr>
          <a:xfrm rot="1988288">
            <a:off x="7373075" y="4670207"/>
            <a:ext cx="1487871" cy="1733442"/>
          </a:xfrm>
          <a:prstGeom prst="rect">
            <a:avLst/>
          </a:prstGeom>
        </p:spPr>
      </p:pic>
    </p:spTree>
    <p:extLst>
      <p:ext uri="{BB962C8B-B14F-4D97-AF65-F5344CB8AC3E}">
        <p14:creationId xmlns:p14="http://schemas.microsoft.com/office/powerpoint/2010/main" val="17707376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CC slide 2 "/>
          <p:cNvPicPr>
            <a:picLocks noChangeAspect="1" noChangeArrowheads="1"/>
          </p:cNvPicPr>
          <p:nvPr/>
        </p:nvPicPr>
        <p:blipFill>
          <a:blip r:embed="rId2" cstate="print"/>
          <a:srcRect/>
          <a:stretch>
            <a:fillRect/>
          </a:stretch>
        </p:blipFill>
        <p:spPr bwMode="auto">
          <a:xfrm>
            <a:off x="0" y="0"/>
            <a:ext cx="9144000" cy="6621462"/>
          </a:xfrm>
          <a:prstGeom prst="rect">
            <a:avLst/>
          </a:prstGeom>
          <a:noFill/>
          <a:ln w="9525">
            <a:noFill/>
            <a:miter lim="800000"/>
            <a:headEnd/>
            <a:tailEnd/>
          </a:ln>
        </p:spPr>
      </p:pic>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2627784" y="116632"/>
            <a:ext cx="4323184" cy="6214577"/>
          </a:xfrm>
          <a:prstGeom prst="rect">
            <a:avLst/>
          </a:prstGeom>
        </p:spPr>
      </p:pic>
    </p:spTree>
    <p:extLst>
      <p:ext uri="{BB962C8B-B14F-4D97-AF65-F5344CB8AC3E}">
        <p14:creationId xmlns:p14="http://schemas.microsoft.com/office/powerpoint/2010/main" val="34076554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CC slide 2 "/>
          <p:cNvPicPr>
            <a:picLocks noChangeAspect="1" noChangeArrowheads="1"/>
          </p:cNvPicPr>
          <p:nvPr/>
        </p:nvPicPr>
        <p:blipFill>
          <a:blip r:embed="rId3" cstate="print"/>
          <a:srcRect/>
          <a:stretch>
            <a:fillRect/>
          </a:stretch>
        </p:blipFill>
        <p:spPr bwMode="auto">
          <a:xfrm>
            <a:off x="0" y="236538"/>
            <a:ext cx="9144000" cy="6621462"/>
          </a:xfrm>
          <a:prstGeom prst="rect">
            <a:avLst/>
          </a:prstGeom>
          <a:noFill/>
          <a:ln w="9525">
            <a:noFill/>
            <a:miter lim="800000"/>
            <a:headEnd/>
            <a:tailEnd/>
          </a:ln>
        </p:spPr>
      </p:pic>
      <p:sp>
        <p:nvSpPr>
          <p:cNvPr id="20484" name="Text Box 4"/>
          <p:cNvSpPr txBox="1">
            <a:spLocks noChangeArrowheads="1"/>
          </p:cNvSpPr>
          <p:nvPr/>
        </p:nvSpPr>
        <p:spPr bwMode="auto">
          <a:xfrm>
            <a:off x="1403350" y="352425"/>
            <a:ext cx="4464050" cy="366713"/>
          </a:xfrm>
          <a:prstGeom prst="rect">
            <a:avLst/>
          </a:prstGeom>
          <a:noFill/>
          <a:ln w="9525">
            <a:noFill/>
            <a:miter lim="800000"/>
            <a:headEnd/>
            <a:tailEnd/>
          </a:ln>
        </p:spPr>
        <p:txBody>
          <a:bodyPr>
            <a:spAutoFit/>
          </a:bodyPr>
          <a:lstStyle/>
          <a:p>
            <a:endParaRPr lang="en-US" altLang="en-US"/>
          </a:p>
        </p:txBody>
      </p:sp>
      <p:sp>
        <p:nvSpPr>
          <p:cNvPr id="20485" name="Text Box 5"/>
          <p:cNvSpPr txBox="1">
            <a:spLocks noChangeArrowheads="1"/>
          </p:cNvSpPr>
          <p:nvPr/>
        </p:nvSpPr>
        <p:spPr bwMode="auto">
          <a:xfrm>
            <a:off x="1403350" y="87831"/>
            <a:ext cx="6948562" cy="523220"/>
          </a:xfrm>
          <a:prstGeom prst="rect">
            <a:avLst/>
          </a:prstGeom>
          <a:noFill/>
          <a:ln w="9525">
            <a:noFill/>
            <a:miter lim="800000"/>
            <a:headEnd/>
            <a:tailEnd/>
          </a:ln>
        </p:spPr>
        <p:txBody>
          <a:bodyPr wrap="square">
            <a:spAutoFit/>
          </a:bodyPr>
          <a:lstStyle/>
          <a:p>
            <a:r>
              <a:rPr lang="en-GB" altLang="en-US" sz="2800" u="sng" dirty="0" smtClean="0">
                <a:solidFill>
                  <a:srgbClr val="244CF8"/>
                </a:solidFill>
                <a:latin typeface="Corbel" pitchFamily="34" charset="0"/>
              </a:rPr>
              <a:t>Revision tips that parents can help with!</a:t>
            </a:r>
            <a:endParaRPr lang="en-GB" altLang="en-US" sz="2800" u="sng" dirty="0">
              <a:solidFill>
                <a:srgbClr val="244CF8"/>
              </a:solidFill>
              <a:latin typeface="Corbel" pitchFamily="34" charset="0"/>
            </a:endParaRPr>
          </a:p>
        </p:txBody>
      </p:sp>
      <p:sp>
        <p:nvSpPr>
          <p:cNvPr id="20486" name="Text Box 6"/>
          <p:cNvSpPr txBox="1">
            <a:spLocks noChangeArrowheads="1"/>
          </p:cNvSpPr>
          <p:nvPr/>
        </p:nvSpPr>
        <p:spPr bwMode="auto">
          <a:xfrm>
            <a:off x="1331640" y="520743"/>
            <a:ext cx="7200800" cy="6494085"/>
          </a:xfrm>
          <a:prstGeom prst="rect">
            <a:avLst/>
          </a:prstGeom>
          <a:noFill/>
          <a:ln w="9525">
            <a:noFill/>
            <a:miter lim="800000"/>
            <a:headEnd/>
            <a:tailEnd/>
          </a:ln>
        </p:spPr>
        <p:txBody>
          <a:bodyPr wrap="square">
            <a:spAutoFit/>
          </a:bodyPr>
          <a:lstStyle/>
          <a:p>
            <a:pPr lvl="0"/>
            <a:r>
              <a:rPr lang="en-GB" sz="2000" b="1" dirty="0" smtClean="0">
                <a:latin typeface="Comic Sans MS" panose="030F0702030302020204" pitchFamily="66" charset="0"/>
              </a:rPr>
              <a:t>Homework </a:t>
            </a:r>
            <a:r>
              <a:rPr lang="en-GB" sz="2000" b="1" dirty="0">
                <a:latin typeface="Comic Sans MS" panose="030F0702030302020204" pitchFamily="66" charset="0"/>
              </a:rPr>
              <a:t>space:</a:t>
            </a:r>
            <a:r>
              <a:rPr lang="en-GB" sz="2000" dirty="0">
                <a:latin typeface="Comic Sans MS" panose="030F0702030302020204" pitchFamily="66" charset="0"/>
              </a:rPr>
              <a:t> </a:t>
            </a:r>
            <a:r>
              <a:rPr lang="en-GB" sz="2000" dirty="0" smtClean="0">
                <a:latin typeface="Comic Sans MS" panose="030F0702030302020204" pitchFamily="66" charset="0"/>
              </a:rPr>
              <a:t>Provide </a:t>
            </a:r>
            <a:r>
              <a:rPr lang="en-GB" sz="2000" dirty="0">
                <a:latin typeface="Comic Sans MS" panose="030F0702030302020204" pitchFamily="66" charset="0"/>
              </a:rPr>
              <a:t>a good place to work. It should be quiet and </a:t>
            </a:r>
            <a:r>
              <a:rPr lang="en-GB" sz="2000" dirty="0" smtClean="0">
                <a:latin typeface="Comic Sans MS" panose="030F0702030302020204" pitchFamily="66" charset="0"/>
              </a:rPr>
              <a:t>uncluttered</a:t>
            </a:r>
            <a:r>
              <a:rPr lang="en-GB" sz="2000" dirty="0">
                <a:latin typeface="Comic Sans MS" panose="030F0702030302020204" pitchFamily="66" charset="0"/>
              </a:rPr>
              <a:t>. </a:t>
            </a:r>
            <a:r>
              <a:rPr lang="en-GB" sz="2000" dirty="0" smtClean="0">
                <a:latin typeface="Comic Sans MS" panose="030F0702030302020204" pitchFamily="66" charset="0"/>
              </a:rPr>
              <a:t>I challenge the Yr10’s to ensure that mobile devices are not present in the revision space. </a:t>
            </a:r>
          </a:p>
          <a:p>
            <a:pPr lvl="0"/>
            <a:endParaRPr lang="en-GB" sz="2000" dirty="0">
              <a:latin typeface="Comic Sans MS" panose="030F0702030302020204" pitchFamily="66" charset="0"/>
            </a:endParaRPr>
          </a:p>
          <a:p>
            <a:pPr lvl="0"/>
            <a:r>
              <a:rPr lang="en-GB" sz="2000" b="1" dirty="0" smtClean="0">
                <a:latin typeface="Comic Sans MS" panose="030F0702030302020204" pitchFamily="66" charset="0"/>
              </a:rPr>
              <a:t>Homework </a:t>
            </a:r>
            <a:r>
              <a:rPr lang="en-GB" sz="2000" b="1" dirty="0">
                <a:latin typeface="Comic Sans MS" panose="030F0702030302020204" pitchFamily="66" charset="0"/>
              </a:rPr>
              <a:t>timetable:</a:t>
            </a:r>
            <a:r>
              <a:rPr lang="en-GB" sz="2000" dirty="0">
                <a:latin typeface="Comic Sans MS" panose="030F0702030302020204" pitchFamily="66" charset="0"/>
              </a:rPr>
              <a:t> </a:t>
            </a:r>
            <a:r>
              <a:rPr lang="en-GB" sz="2000" dirty="0" smtClean="0">
                <a:latin typeface="Comic Sans MS" panose="030F0702030302020204" pitchFamily="66" charset="0"/>
              </a:rPr>
              <a:t>Help draw </a:t>
            </a:r>
            <a:r>
              <a:rPr lang="en-GB" sz="2000" dirty="0">
                <a:latin typeface="Comic Sans MS" panose="030F0702030302020204" pitchFamily="66" charset="0"/>
              </a:rPr>
              <a:t>up a </a:t>
            </a:r>
            <a:r>
              <a:rPr lang="en-GB" sz="2000" dirty="0" smtClean="0">
                <a:latin typeface="Comic Sans MS" panose="030F0702030302020204" pitchFamily="66" charset="0"/>
              </a:rPr>
              <a:t>homework </a:t>
            </a:r>
            <a:r>
              <a:rPr lang="en-GB" sz="2000" dirty="0">
                <a:latin typeface="Comic Sans MS" panose="030F0702030302020204" pitchFamily="66" charset="0"/>
              </a:rPr>
              <a:t>timetable - it's crucial. It should be realistic, cover all subjects and </a:t>
            </a:r>
            <a:r>
              <a:rPr lang="en-GB" sz="2000" dirty="0" smtClean="0">
                <a:latin typeface="Comic Sans MS" panose="030F0702030302020204" pitchFamily="66" charset="0"/>
              </a:rPr>
              <a:t>allow time </a:t>
            </a:r>
            <a:r>
              <a:rPr lang="en-GB" sz="2000" dirty="0">
                <a:latin typeface="Comic Sans MS" panose="030F0702030302020204" pitchFamily="66" charset="0"/>
              </a:rPr>
              <a:t>off to relax. </a:t>
            </a:r>
            <a:r>
              <a:rPr lang="en-GB" sz="2000" dirty="0" smtClean="0">
                <a:latin typeface="Comic Sans MS" panose="030F0702030302020204" pitchFamily="66" charset="0"/>
              </a:rPr>
              <a:t>The mock exam week is the week </a:t>
            </a:r>
            <a:r>
              <a:rPr lang="en-GB" sz="2000" dirty="0" smtClean="0">
                <a:solidFill>
                  <a:srgbClr val="FF0000"/>
                </a:solidFill>
                <a:latin typeface="Comic Sans MS" panose="030F0702030302020204" pitchFamily="66" charset="0"/>
              </a:rPr>
              <a:t>of the 11</a:t>
            </a:r>
            <a:r>
              <a:rPr lang="en-GB" sz="2000" baseline="30000" dirty="0" smtClean="0">
                <a:solidFill>
                  <a:srgbClr val="FF0000"/>
                </a:solidFill>
                <a:latin typeface="Comic Sans MS" panose="030F0702030302020204" pitchFamily="66" charset="0"/>
              </a:rPr>
              <a:t>th</a:t>
            </a:r>
            <a:r>
              <a:rPr lang="en-GB" sz="2000" dirty="0" smtClean="0">
                <a:solidFill>
                  <a:srgbClr val="FF0000"/>
                </a:solidFill>
                <a:latin typeface="Comic Sans MS" panose="030F0702030302020204" pitchFamily="66" charset="0"/>
              </a:rPr>
              <a:t> of November</a:t>
            </a:r>
            <a:r>
              <a:rPr lang="en-GB" sz="2000" dirty="0" smtClean="0">
                <a:latin typeface="Comic Sans MS" panose="030F0702030302020204" pitchFamily="66" charset="0"/>
              </a:rPr>
              <a:t>.</a:t>
            </a:r>
            <a:endParaRPr lang="en-GB" sz="2000" dirty="0">
              <a:latin typeface="Comic Sans MS" panose="030F0702030302020204" pitchFamily="66" charset="0"/>
            </a:endParaRPr>
          </a:p>
          <a:p>
            <a:pPr lvl="0"/>
            <a:r>
              <a:rPr lang="en-GB" sz="2000" b="1" dirty="0" smtClean="0">
                <a:latin typeface="Comic Sans MS" panose="030F0702030302020204" pitchFamily="66" charset="0"/>
              </a:rPr>
              <a:t>Do something!!</a:t>
            </a:r>
            <a:r>
              <a:rPr lang="en-GB" sz="2000" dirty="0" smtClean="0">
                <a:latin typeface="Comic Sans MS" panose="030F0702030302020204" pitchFamily="66" charset="0"/>
              </a:rPr>
              <a:t> </a:t>
            </a:r>
            <a:r>
              <a:rPr lang="en-GB" sz="2000" dirty="0">
                <a:latin typeface="Comic Sans MS" panose="030F0702030302020204" pitchFamily="66" charset="0"/>
              </a:rPr>
              <a:t>Don't just read through your class work, make notes. One useful tip is to gradually condense your notes so they fit on the back of a postcard. </a:t>
            </a:r>
            <a:r>
              <a:rPr lang="en-GB" sz="2000" dirty="0" smtClean="0">
                <a:latin typeface="Comic Sans MS" panose="030F0702030302020204" pitchFamily="66" charset="0"/>
              </a:rPr>
              <a:t>Parents ask to see it.</a:t>
            </a:r>
          </a:p>
          <a:p>
            <a:pPr lvl="0"/>
            <a:r>
              <a:rPr lang="en-GB" sz="2000" b="1" dirty="0" smtClean="0">
                <a:latin typeface="Comic Sans MS" panose="030F0702030302020204" pitchFamily="66" charset="0"/>
              </a:rPr>
              <a:t>Revision </a:t>
            </a:r>
            <a:r>
              <a:rPr lang="en-GB" sz="2000" b="1" dirty="0">
                <a:latin typeface="Comic Sans MS" panose="030F0702030302020204" pitchFamily="66" charset="0"/>
              </a:rPr>
              <a:t>guides:</a:t>
            </a:r>
            <a:r>
              <a:rPr lang="en-GB" sz="2000" dirty="0">
                <a:latin typeface="Comic Sans MS" panose="030F0702030302020204" pitchFamily="66" charset="0"/>
              </a:rPr>
              <a:t> Get a recommendation from </a:t>
            </a:r>
            <a:r>
              <a:rPr lang="en-GB" sz="2000" dirty="0" smtClean="0">
                <a:latin typeface="Comic Sans MS" panose="030F0702030302020204" pitchFamily="66" charset="0"/>
              </a:rPr>
              <a:t>their </a:t>
            </a:r>
            <a:r>
              <a:rPr lang="en-GB" sz="2000" dirty="0">
                <a:latin typeface="Comic Sans MS" panose="030F0702030302020204" pitchFamily="66" charset="0"/>
              </a:rPr>
              <a:t>teacher as to which are most useful and then make sure you use </a:t>
            </a:r>
            <a:r>
              <a:rPr lang="en-GB" sz="2000" dirty="0" smtClean="0">
                <a:latin typeface="Comic Sans MS" panose="030F0702030302020204" pitchFamily="66" charset="0"/>
              </a:rPr>
              <a:t>them. There are sheets outside with help too, help yourself. </a:t>
            </a:r>
          </a:p>
          <a:p>
            <a:pPr lvl="0"/>
            <a:endParaRPr lang="en-GB" sz="2000" dirty="0">
              <a:latin typeface="Comic Sans MS" panose="030F0702030302020204" pitchFamily="66" charset="0"/>
            </a:endParaRPr>
          </a:p>
          <a:p>
            <a:pPr lvl="0"/>
            <a:r>
              <a:rPr lang="en-GB" sz="2000" b="1" dirty="0">
                <a:latin typeface="Comic Sans MS" panose="030F0702030302020204" pitchFamily="66" charset="0"/>
              </a:rPr>
              <a:t>Questions and answers:</a:t>
            </a:r>
            <a:r>
              <a:rPr lang="en-GB" sz="2000" dirty="0">
                <a:latin typeface="Comic Sans MS" panose="030F0702030302020204" pitchFamily="66" charset="0"/>
              </a:rPr>
              <a:t> Write out some questions and answers to see how much you're actually remembering. </a:t>
            </a:r>
          </a:p>
          <a:p>
            <a:endParaRPr lang="en-GB" altLang="en-US" b="1" u="sng" dirty="0" smtClean="0">
              <a:solidFill>
                <a:schemeClr val="accent1">
                  <a:lumMod val="50000"/>
                </a:schemeClr>
              </a:solidFill>
              <a:latin typeface="Comic Sans MS" panose="030F0702030302020204" pitchFamily="66" charset="0"/>
            </a:endParaRPr>
          </a:p>
          <a:p>
            <a:endParaRPr lang="en-GB" altLang="en-US" dirty="0">
              <a:latin typeface="Comic Sans MS" panose="030F0702030302020204" pitchFamily="66" charset="0"/>
            </a:endParaRPr>
          </a:p>
        </p:txBody>
      </p:sp>
      <p:sp>
        <p:nvSpPr>
          <p:cNvPr id="7" name="Line 6"/>
          <p:cNvSpPr>
            <a:spLocks noChangeShapeType="1"/>
          </p:cNvSpPr>
          <p:nvPr/>
        </p:nvSpPr>
        <p:spPr bwMode="auto">
          <a:xfrm>
            <a:off x="1331640" y="536317"/>
            <a:ext cx="5688632" cy="0"/>
          </a:xfrm>
          <a:prstGeom prst="line">
            <a:avLst/>
          </a:prstGeom>
          <a:noFill/>
          <a:ln w="28575">
            <a:solidFill>
              <a:srgbClr val="244CF8"/>
            </a:solidFill>
            <a:round/>
            <a:headEnd/>
            <a:tailEnd/>
          </a:ln>
        </p:spPr>
        <p:txBody>
          <a:bodyPr/>
          <a:lstStyle/>
          <a:p>
            <a:endParaRPr lang="en-GB"/>
          </a:p>
        </p:txBody>
      </p:sp>
    </p:spTree>
    <p:extLst>
      <p:ext uri="{BB962C8B-B14F-4D97-AF65-F5344CB8AC3E}">
        <p14:creationId xmlns:p14="http://schemas.microsoft.com/office/powerpoint/2010/main" val="12006759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CC slide 2 "/>
          <p:cNvPicPr>
            <a:picLocks noChangeAspect="1" noChangeArrowheads="1"/>
          </p:cNvPicPr>
          <p:nvPr/>
        </p:nvPicPr>
        <p:blipFill>
          <a:blip r:embed="rId2" cstate="print"/>
          <a:srcRect/>
          <a:stretch>
            <a:fillRect/>
          </a:stretch>
        </p:blipFill>
        <p:spPr bwMode="auto">
          <a:xfrm>
            <a:off x="0" y="236538"/>
            <a:ext cx="9144000" cy="6621462"/>
          </a:xfrm>
          <a:prstGeom prst="rect">
            <a:avLst/>
          </a:prstGeom>
          <a:noFill/>
          <a:ln w="9525">
            <a:noFill/>
            <a:miter lim="800000"/>
            <a:headEnd/>
            <a:tailEnd/>
          </a:ln>
        </p:spPr>
      </p:pic>
      <p:pic>
        <p:nvPicPr>
          <p:cNvPr id="5" name="Picture 2" descr="HCC slide 2 "/>
          <p:cNvPicPr>
            <a:picLocks noChangeAspect="1" noChangeArrowheads="1"/>
          </p:cNvPicPr>
          <p:nvPr/>
        </p:nvPicPr>
        <p:blipFill>
          <a:blip r:embed="rId2" cstate="print"/>
          <a:srcRect/>
          <a:stretch>
            <a:fillRect/>
          </a:stretch>
        </p:blipFill>
        <p:spPr bwMode="auto">
          <a:xfrm>
            <a:off x="152400" y="388938"/>
            <a:ext cx="9144000" cy="6621462"/>
          </a:xfrm>
          <a:prstGeom prst="rect">
            <a:avLst/>
          </a:prstGeom>
          <a:noFill/>
          <a:ln w="9525">
            <a:noFill/>
            <a:miter lim="800000"/>
            <a:headEnd/>
            <a:tailEnd/>
          </a:ln>
        </p:spPr>
      </p:pic>
      <p:sp>
        <p:nvSpPr>
          <p:cNvPr id="2" name="Title 1"/>
          <p:cNvSpPr>
            <a:spLocks noGrp="1"/>
          </p:cNvSpPr>
          <p:nvPr>
            <p:ph type="title"/>
          </p:nvPr>
        </p:nvSpPr>
        <p:spPr/>
        <p:txBody>
          <a:bodyPr/>
          <a:lstStyle/>
          <a:p>
            <a:r>
              <a:rPr lang="en-GB" dirty="0" smtClean="0"/>
              <a:t>Weekly review timetable</a:t>
            </a:r>
            <a:endParaRPr lang="en-GB" dirty="0"/>
          </a:p>
        </p:txBody>
      </p:sp>
      <p:pic>
        <p:nvPicPr>
          <p:cNvPr id="6" name="Content Placeholder 5"/>
          <p:cNvPicPr>
            <a:picLocks noGrp="1" noChangeAspect="1"/>
          </p:cNvPicPr>
          <p:nvPr>
            <p:ph idx="1"/>
          </p:nvPr>
        </p:nvPicPr>
        <p:blipFill>
          <a:blip r:embed="rId3"/>
          <a:stretch>
            <a:fillRect/>
          </a:stretch>
        </p:blipFill>
        <p:spPr>
          <a:xfrm>
            <a:off x="1509976" y="1318617"/>
            <a:ext cx="7481624" cy="5577483"/>
          </a:xfrm>
          <a:prstGeom prst="rect">
            <a:avLst/>
          </a:prstGeom>
        </p:spPr>
      </p:pic>
    </p:spTree>
    <p:extLst>
      <p:ext uri="{BB962C8B-B14F-4D97-AF65-F5344CB8AC3E}">
        <p14:creationId xmlns:p14="http://schemas.microsoft.com/office/powerpoint/2010/main" val="14179340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CC slide 2 "/>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Rectangle 4"/>
          <p:cNvSpPr/>
          <p:nvPr/>
        </p:nvSpPr>
        <p:spPr>
          <a:xfrm>
            <a:off x="1403648" y="548680"/>
            <a:ext cx="7416824" cy="5816977"/>
          </a:xfrm>
          <a:prstGeom prst="rect">
            <a:avLst/>
          </a:prstGeom>
        </p:spPr>
        <p:txBody>
          <a:bodyPr wrap="square">
            <a:spAutoFit/>
          </a:bodyPr>
          <a:lstStyle/>
          <a:p>
            <a:pPr eaLnBrk="0" hangingPunct="0"/>
            <a:r>
              <a:rPr lang="en-GB" altLang="en-US" sz="3600" b="1" u="sng" dirty="0">
                <a:solidFill>
                  <a:srgbClr val="0000FF"/>
                </a:solidFill>
                <a:latin typeface="Comic Sans MS" panose="030F0702030302020204" pitchFamily="66" charset="0"/>
                <a:ea typeface="+mj-ea"/>
                <a:cs typeface="+mj-cs"/>
              </a:rPr>
              <a:t>The purpose of the evening....</a:t>
            </a:r>
          </a:p>
          <a:p>
            <a:endParaRPr lang="en-GB" altLang="en-US" sz="2400" b="1" dirty="0" smtClean="0">
              <a:latin typeface="Comic Sans MS" panose="030F0702030302020204" pitchFamily="66" charset="0"/>
            </a:endParaRPr>
          </a:p>
          <a:p>
            <a:pPr lvl="1">
              <a:buFont typeface="Wingdings" pitchFamily="2" charset="2"/>
              <a:buChar char="Ø"/>
            </a:pPr>
            <a:r>
              <a:rPr lang="en-GB" altLang="en-US" sz="2800" dirty="0" smtClean="0">
                <a:latin typeface="Comic Sans MS" panose="030F0702030302020204" pitchFamily="66" charset="0"/>
              </a:rPr>
              <a:t>  To remind the target setting system and how this affects your child.</a:t>
            </a:r>
          </a:p>
          <a:p>
            <a:endParaRPr lang="en-GB" altLang="en-US" sz="1000" dirty="0" smtClean="0">
              <a:latin typeface="Comic Sans MS" panose="030F0702030302020204" pitchFamily="66" charset="0"/>
            </a:endParaRPr>
          </a:p>
          <a:p>
            <a:pPr lvl="1">
              <a:buFont typeface="Wingdings" pitchFamily="2" charset="2"/>
              <a:buChar char="Ø"/>
            </a:pPr>
            <a:r>
              <a:rPr lang="en-GB" altLang="en-US" sz="2800" dirty="0" smtClean="0">
                <a:latin typeface="Comic Sans MS" panose="030F0702030302020204" pitchFamily="66" charset="0"/>
              </a:rPr>
              <a:t>  To give parents/carers advice and guidance on how to support their child at home. </a:t>
            </a:r>
          </a:p>
          <a:p>
            <a:pPr lvl="1">
              <a:buFont typeface="Wingdings" pitchFamily="2" charset="2"/>
              <a:buChar char="Ø"/>
            </a:pPr>
            <a:endParaRPr lang="en-GB" altLang="en-US" sz="1000" dirty="0">
              <a:latin typeface="Comic Sans MS" panose="030F0702030302020204" pitchFamily="66" charset="0"/>
            </a:endParaRPr>
          </a:p>
          <a:p>
            <a:pPr lvl="1">
              <a:buFont typeface="Wingdings" pitchFamily="2" charset="2"/>
              <a:buChar char="Ø"/>
            </a:pPr>
            <a:r>
              <a:rPr lang="en-GB" altLang="en-US" sz="2800" dirty="0" smtClean="0">
                <a:latin typeface="Comic Sans MS" panose="030F0702030302020204" pitchFamily="66" charset="0"/>
              </a:rPr>
              <a:t>To disseminate the importance of VESPA to help young people. </a:t>
            </a:r>
          </a:p>
          <a:p>
            <a:pPr lvl="1">
              <a:buFont typeface="Wingdings" pitchFamily="2" charset="2"/>
              <a:buChar char="Ø"/>
            </a:pPr>
            <a:r>
              <a:rPr lang="en-GB" altLang="en-US" sz="2800" dirty="0" smtClean="0">
                <a:latin typeface="Comic Sans MS" panose="030F0702030302020204" pitchFamily="66" charset="0"/>
              </a:rPr>
              <a:t>To support students regarding Maths and Science exams</a:t>
            </a:r>
          </a:p>
          <a:p>
            <a:pPr lvl="1"/>
            <a:endParaRPr lang="en-GB" altLang="en-US" sz="2000" dirty="0">
              <a:latin typeface="Comic Sans MS" panose="030F0702030302020204" pitchFamily="66" charset="0"/>
            </a:endParaRPr>
          </a:p>
          <a:p>
            <a:pPr lvl="1"/>
            <a:endParaRPr lang="en-GB" altLang="en-US" sz="2000" dirty="0">
              <a:latin typeface="Comic Sans MS" panose="030F0702030302020204" pitchFamily="66" charset="0"/>
            </a:endParaRPr>
          </a:p>
        </p:txBody>
      </p:sp>
    </p:spTree>
    <p:extLst>
      <p:ext uri="{BB962C8B-B14F-4D97-AF65-F5344CB8AC3E}">
        <p14:creationId xmlns:p14="http://schemas.microsoft.com/office/powerpoint/2010/main" val="41059169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CC slide 2 "/>
          <p:cNvPicPr>
            <a:picLocks noChangeAspect="1" noChangeArrowheads="1"/>
          </p:cNvPicPr>
          <p:nvPr/>
        </p:nvPicPr>
        <p:blipFill>
          <a:blip r:embed="rId3" cstate="print"/>
          <a:srcRect/>
          <a:stretch>
            <a:fillRect/>
          </a:stretch>
        </p:blipFill>
        <p:spPr bwMode="auto">
          <a:xfrm>
            <a:off x="10007" y="116632"/>
            <a:ext cx="9144000" cy="6621462"/>
          </a:xfrm>
          <a:prstGeom prst="rect">
            <a:avLst/>
          </a:prstGeom>
          <a:noFill/>
          <a:ln w="9525">
            <a:noFill/>
            <a:miter lim="800000"/>
            <a:headEnd/>
            <a:tailEnd/>
          </a:ln>
        </p:spPr>
      </p:pic>
      <p:sp>
        <p:nvSpPr>
          <p:cNvPr id="9220" name="Line 3"/>
          <p:cNvSpPr>
            <a:spLocks noChangeShapeType="1"/>
          </p:cNvSpPr>
          <p:nvPr/>
        </p:nvSpPr>
        <p:spPr bwMode="auto">
          <a:xfrm>
            <a:off x="1403648" y="764705"/>
            <a:ext cx="6120680" cy="0"/>
          </a:xfrm>
          <a:prstGeom prst="line">
            <a:avLst/>
          </a:prstGeom>
          <a:noFill/>
          <a:ln w="28575">
            <a:solidFill>
              <a:srgbClr val="244CF8"/>
            </a:solidFill>
            <a:round/>
            <a:headEnd/>
            <a:tailEnd/>
          </a:ln>
        </p:spPr>
        <p:txBody>
          <a:bodyPr/>
          <a:lstStyle/>
          <a:p>
            <a:endParaRPr lang="en-GB"/>
          </a:p>
        </p:txBody>
      </p:sp>
      <p:sp>
        <p:nvSpPr>
          <p:cNvPr id="9221" name="Rectangle 4"/>
          <p:cNvSpPr>
            <a:spLocks noChangeArrowheads="1"/>
          </p:cNvSpPr>
          <p:nvPr/>
        </p:nvSpPr>
        <p:spPr bwMode="auto">
          <a:xfrm>
            <a:off x="1331913" y="333375"/>
            <a:ext cx="7056437" cy="830997"/>
          </a:xfrm>
          <a:prstGeom prst="rect">
            <a:avLst/>
          </a:prstGeom>
          <a:noFill/>
          <a:ln w="9525">
            <a:noFill/>
            <a:miter lim="800000"/>
            <a:headEnd/>
            <a:tailEnd/>
          </a:ln>
        </p:spPr>
        <p:txBody>
          <a:bodyPr wrap="square">
            <a:spAutoFit/>
          </a:bodyPr>
          <a:lstStyle/>
          <a:p>
            <a:r>
              <a:rPr lang="en-GB" altLang="en-US" sz="2400" b="1" dirty="0" smtClean="0">
                <a:solidFill>
                  <a:srgbClr val="244CF8"/>
                </a:solidFill>
                <a:latin typeface="Corbel" pitchFamily="34" charset="0"/>
              </a:rPr>
              <a:t>Exam Preparation</a:t>
            </a:r>
          </a:p>
          <a:p>
            <a:endParaRPr lang="en-GB" altLang="en-US" sz="2400" b="1" dirty="0">
              <a:solidFill>
                <a:srgbClr val="244CF8"/>
              </a:solidFill>
              <a:latin typeface="Corbel" pitchFamily="34" charset="0"/>
            </a:endParaRPr>
          </a:p>
        </p:txBody>
      </p:sp>
      <p:sp>
        <p:nvSpPr>
          <p:cNvPr id="5" name="Rectangle 2"/>
          <p:cNvSpPr>
            <a:spLocks noChangeArrowheads="1"/>
          </p:cNvSpPr>
          <p:nvPr/>
        </p:nvSpPr>
        <p:spPr bwMode="auto">
          <a:xfrm>
            <a:off x="1331913" y="1196975"/>
            <a:ext cx="7416800" cy="4895850"/>
          </a:xfrm>
          <a:prstGeom prst="rect">
            <a:avLst/>
          </a:prstGeom>
          <a:noFill/>
          <a:ln w="9525">
            <a:noFill/>
            <a:miter lim="800000"/>
            <a:headEnd/>
            <a:tailEnd/>
          </a:ln>
        </p:spPr>
        <p:txBody>
          <a:bodyPr/>
          <a:lstStyle/>
          <a:p>
            <a:pPr marL="449263" indent="-449263">
              <a:lnSpc>
                <a:spcPct val="90000"/>
              </a:lnSpc>
              <a:spcBef>
                <a:spcPct val="20000"/>
              </a:spcBef>
            </a:pPr>
            <a:r>
              <a:rPr lang="en-US" altLang="en-US" sz="2400" b="1" dirty="0" smtClean="0">
                <a:latin typeface="Comic Sans MS" panose="030F0702030302020204" pitchFamily="66" charset="0"/>
              </a:rPr>
              <a:t>Year 11 Mock Exams</a:t>
            </a:r>
          </a:p>
          <a:p>
            <a:pPr marL="449263" indent="-449263" algn="just">
              <a:lnSpc>
                <a:spcPct val="90000"/>
              </a:lnSpc>
              <a:spcBef>
                <a:spcPct val="20000"/>
              </a:spcBef>
              <a:buFontTx/>
              <a:buChar char="•"/>
            </a:pPr>
            <a:r>
              <a:rPr lang="en-GB" altLang="en-US" sz="2400" b="1" dirty="0" smtClean="0">
                <a:latin typeface="Comic Sans MS" panose="030F0702030302020204" pitchFamily="66" charset="0"/>
              </a:rPr>
              <a:t>Week beginning 11</a:t>
            </a:r>
            <a:r>
              <a:rPr lang="en-GB" altLang="en-US" sz="2400" b="1" baseline="30000" dirty="0" smtClean="0">
                <a:latin typeface="Comic Sans MS" panose="030F0702030302020204" pitchFamily="66" charset="0"/>
              </a:rPr>
              <a:t>th</a:t>
            </a:r>
            <a:r>
              <a:rPr lang="en-GB" altLang="en-US" sz="2400" b="1" dirty="0" smtClean="0">
                <a:latin typeface="Comic Sans MS" panose="030F0702030302020204" pitchFamily="66" charset="0"/>
              </a:rPr>
              <a:t> to 20</a:t>
            </a:r>
            <a:r>
              <a:rPr lang="en-GB" altLang="en-US" sz="2400" b="1" baseline="30000" dirty="0" smtClean="0">
                <a:latin typeface="Comic Sans MS" panose="030F0702030302020204" pitchFamily="66" charset="0"/>
              </a:rPr>
              <a:t>th</a:t>
            </a:r>
            <a:r>
              <a:rPr lang="en-GB" altLang="en-US" sz="2400" b="1" dirty="0" smtClean="0">
                <a:latin typeface="Comic Sans MS" panose="030F0702030302020204" pitchFamily="66" charset="0"/>
              </a:rPr>
              <a:t> November </a:t>
            </a:r>
          </a:p>
          <a:p>
            <a:pPr marL="449263" indent="-449263" algn="just">
              <a:lnSpc>
                <a:spcPct val="90000"/>
              </a:lnSpc>
              <a:spcBef>
                <a:spcPct val="20000"/>
              </a:spcBef>
              <a:buFontTx/>
              <a:buChar char="•"/>
            </a:pPr>
            <a:r>
              <a:rPr lang="en-GB" altLang="en-US" sz="2400" b="1" dirty="0" smtClean="0">
                <a:latin typeface="Comic Sans MS" panose="030F0702030302020204" pitchFamily="66" charset="0"/>
              </a:rPr>
              <a:t>Revision opportunity/</a:t>
            </a:r>
            <a:r>
              <a:rPr lang="en-GB" altLang="en-US" sz="2400" b="1" dirty="0">
                <a:latin typeface="Comic Sans MS" panose="030F0702030302020204" pitchFamily="66" charset="0"/>
              </a:rPr>
              <a:t>	</a:t>
            </a:r>
            <a:r>
              <a:rPr lang="en-GB" altLang="en-US" sz="2400" b="1" dirty="0" smtClean="0">
                <a:latin typeface="Comic Sans MS" panose="030F0702030302020204" pitchFamily="66" charset="0"/>
              </a:rPr>
              <a:t>review of learning</a:t>
            </a:r>
          </a:p>
          <a:p>
            <a:pPr marL="449263" indent="-449263" algn="just">
              <a:lnSpc>
                <a:spcPct val="90000"/>
              </a:lnSpc>
              <a:spcBef>
                <a:spcPct val="20000"/>
              </a:spcBef>
              <a:buFontTx/>
              <a:buChar char="•"/>
            </a:pPr>
            <a:r>
              <a:rPr lang="en-GB" altLang="en-US" sz="2400" b="1" dirty="0" smtClean="0">
                <a:latin typeface="Comic Sans MS" panose="030F0702030302020204" pitchFamily="66" charset="0"/>
              </a:rPr>
              <a:t>Exam technique</a:t>
            </a:r>
          </a:p>
          <a:p>
            <a:pPr algn="just">
              <a:lnSpc>
                <a:spcPct val="90000"/>
              </a:lnSpc>
              <a:spcBef>
                <a:spcPct val="20000"/>
              </a:spcBef>
            </a:pPr>
            <a:r>
              <a:rPr lang="en-GB" altLang="en-US" sz="2400" b="1" dirty="0">
                <a:latin typeface="Comic Sans MS" panose="030F0702030302020204" pitchFamily="66" charset="0"/>
              </a:rPr>
              <a:t>	</a:t>
            </a:r>
            <a:r>
              <a:rPr lang="en-GB" altLang="en-US" sz="2400" b="1" dirty="0" smtClean="0">
                <a:latin typeface="Comic Sans MS" panose="030F0702030302020204" pitchFamily="66" charset="0"/>
              </a:rPr>
              <a:t>The pain on not seeing the last question!</a:t>
            </a:r>
          </a:p>
          <a:p>
            <a:pPr marL="449263" indent="-449263" algn="just">
              <a:lnSpc>
                <a:spcPct val="90000"/>
              </a:lnSpc>
              <a:spcBef>
                <a:spcPct val="20000"/>
              </a:spcBef>
              <a:buFontTx/>
              <a:buChar char="•"/>
            </a:pPr>
            <a:endParaRPr lang="en-GB" altLang="en-US" sz="2400" b="1" dirty="0">
              <a:latin typeface="Comic Sans MS" panose="030F0702030302020204" pitchFamily="66" charset="0"/>
            </a:endParaRPr>
          </a:p>
          <a:p>
            <a:pPr algn="just">
              <a:lnSpc>
                <a:spcPct val="90000"/>
              </a:lnSpc>
              <a:spcBef>
                <a:spcPct val="20000"/>
              </a:spcBef>
            </a:pPr>
            <a:r>
              <a:rPr lang="en-GB" altLang="en-US" sz="2400" b="1" dirty="0" smtClean="0">
                <a:latin typeface="Comic Sans MS" panose="030F0702030302020204" pitchFamily="66" charset="0"/>
              </a:rPr>
              <a:t>Parent Teacher consultation:</a:t>
            </a:r>
          </a:p>
          <a:p>
            <a:pPr algn="just">
              <a:lnSpc>
                <a:spcPct val="90000"/>
              </a:lnSpc>
              <a:spcBef>
                <a:spcPct val="20000"/>
              </a:spcBef>
            </a:pPr>
            <a:r>
              <a:rPr lang="en-GB" altLang="en-US" sz="2400" b="1" dirty="0" smtClean="0">
                <a:latin typeface="Comic Sans MS" panose="030F0702030302020204" pitchFamily="66" charset="0"/>
              </a:rPr>
              <a:t>16</a:t>
            </a:r>
            <a:r>
              <a:rPr lang="en-GB" altLang="en-US" sz="2400" b="1" baseline="30000" dirty="0" smtClean="0">
                <a:latin typeface="Comic Sans MS" panose="030F0702030302020204" pitchFamily="66" charset="0"/>
              </a:rPr>
              <a:t>th</a:t>
            </a:r>
            <a:r>
              <a:rPr lang="en-GB" altLang="en-US" sz="2400" b="1" dirty="0" smtClean="0">
                <a:latin typeface="Comic Sans MS" panose="030F0702030302020204" pitchFamily="66" charset="0"/>
              </a:rPr>
              <a:t> January 2020</a:t>
            </a:r>
          </a:p>
          <a:p>
            <a:pPr algn="just">
              <a:lnSpc>
                <a:spcPct val="90000"/>
              </a:lnSpc>
              <a:spcBef>
                <a:spcPct val="20000"/>
              </a:spcBef>
            </a:pPr>
            <a:endParaRPr lang="en-GB" altLang="en-US" sz="2400" b="1" dirty="0" smtClean="0">
              <a:latin typeface="Comic Sans MS" panose="030F0702030302020204" pitchFamily="66" charset="0"/>
            </a:endParaRPr>
          </a:p>
          <a:p>
            <a:pPr algn="just">
              <a:lnSpc>
                <a:spcPct val="90000"/>
              </a:lnSpc>
              <a:spcBef>
                <a:spcPct val="20000"/>
              </a:spcBef>
            </a:pPr>
            <a:r>
              <a:rPr lang="en-GB" altLang="en-US" sz="2400" b="1" dirty="0" smtClean="0">
                <a:latin typeface="Comic Sans MS" panose="030F0702030302020204" pitchFamily="66" charset="0"/>
              </a:rPr>
              <a:t> </a:t>
            </a:r>
          </a:p>
          <a:p>
            <a:pPr algn="just">
              <a:lnSpc>
                <a:spcPct val="90000"/>
              </a:lnSpc>
              <a:spcBef>
                <a:spcPct val="20000"/>
              </a:spcBef>
            </a:pPr>
            <a:endParaRPr lang="en-GB" altLang="en-US" sz="2400" b="1" dirty="0">
              <a:latin typeface="Comic Sans MS" panose="030F0702030302020204" pitchFamily="66" charset="0"/>
            </a:endParaRPr>
          </a:p>
          <a:p>
            <a:pPr algn="just">
              <a:lnSpc>
                <a:spcPct val="90000"/>
              </a:lnSpc>
              <a:spcBef>
                <a:spcPct val="20000"/>
              </a:spcBef>
            </a:pPr>
            <a:endParaRPr lang="en-US" altLang="en-US" sz="2400" b="1" dirty="0">
              <a:latin typeface="Comic Sans MS" panose="030F0702030302020204" pitchFamily="66" charset="0"/>
            </a:endParaRPr>
          </a:p>
        </p:txBody>
      </p:sp>
      <p:pic>
        <p:nvPicPr>
          <p:cNvPr id="3" name="Picture 2"/>
          <p:cNvPicPr>
            <a:picLocks noChangeAspect="1"/>
          </p:cNvPicPr>
          <p:nvPr/>
        </p:nvPicPr>
        <p:blipFill>
          <a:blip r:embed="rId4"/>
          <a:stretch>
            <a:fillRect/>
          </a:stretch>
        </p:blipFill>
        <p:spPr>
          <a:xfrm rot="1988288">
            <a:off x="7515980" y="162153"/>
            <a:ext cx="1487871" cy="1733442"/>
          </a:xfrm>
          <a:prstGeom prst="rect">
            <a:avLst/>
          </a:prstGeom>
        </p:spPr>
      </p:pic>
    </p:spTree>
    <p:extLst>
      <p:ext uri="{BB962C8B-B14F-4D97-AF65-F5344CB8AC3E}">
        <p14:creationId xmlns:p14="http://schemas.microsoft.com/office/powerpoint/2010/main" val="29136370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043" y="144922"/>
            <a:ext cx="8964488" cy="850106"/>
          </a:xfrm>
        </p:spPr>
        <p:txBody>
          <a:bodyPr/>
          <a:lstStyle/>
          <a:p>
            <a:r>
              <a:rPr lang="en-GB" dirty="0" smtClean="0"/>
              <a:t>For first stop advise – see the college website</a:t>
            </a:r>
            <a:endParaRPr lang="en-GB" dirty="0"/>
          </a:p>
        </p:txBody>
      </p:sp>
      <p:sp>
        <p:nvSpPr>
          <p:cNvPr id="3" name="Content Placeholder 2"/>
          <p:cNvSpPr>
            <a:spLocks noGrp="1"/>
          </p:cNvSpPr>
          <p:nvPr>
            <p:ph idx="1"/>
          </p:nvPr>
        </p:nvSpPr>
        <p:spPr/>
        <p:txBody>
          <a:bodyPr/>
          <a:lstStyle/>
          <a:p>
            <a:endParaRPr lang="en-GB"/>
          </a:p>
        </p:txBody>
      </p:sp>
      <p:pic>
        <p:nvPicPr>
          <p:cNvPr id="4" name="Picture 3">
            <a:hlinkClick r:id="rId2"/>
          </p:cNvPr>
          <p:cNvPicPr>
            <a:picLocks noChangeAspect="1"/>
          </p:cNvPicPr>
          <p:nvPr/>
        </p:nvPicPr>
        <p:blipFill>
          <a:blip r:embed="rId3"/>
          <a:stretch>
            <a:fillRect/>
          </a:stretch>
        </p:blipFill>
        <p:spPr>
          <a:xfrm>
            <a:off x="428359" y="1600200"/>
            <a:ext cx="8531424" cy="4798926"/>
          </a:xfrm>
          <a:prstGeom prst="rect">
            <a:avLst/>
          </a:prstGeom>
        </p:spPr>
      </p:pic>
    </p:spTree>
    <p:extLst>
      <p:ext uri="{BB962C8B-B14F-4D97-AF65-F5344CB8AC3E}">
        <p14:creationId xmlns:p14="http://schemas.microsoft.com/office/powerpoint/2010/main" val="28564342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Maths presentation</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3982887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t>
            </a:r>
            <a:endParaRPr lang="en-GB" dirty="0"/>
          </a:p>
        </p:txBody>
      </p:sp>
      <p:sp>
        <p:nvSpPr>
          <p:cNvPr id="3" name="Content Placeholder 2"/>
          <p:cNvSpPr>
            <a:spLocks noGrp="1"/>
          </p:cNvSpPr>
          <p:nvPr>
            <p:ph idx="1"/>
          </p:nvPr>
        </p:nvSpPr>
        <p:spPr>
          <a:xfrm>
            <a:off x="457200" y="1268760"/>
            <a:ext cx="8229600" cy="4525963"/>
          </a:xfrm>
        </p:spPr>
        <p:txBody>
          <a:bodyPr/>
          <a:lstStyle/>
          <a:p>
            <a:pPr marL="0" indent="0" algn="ctr">
              <a:buNone/>
            </a:pPr>
            <a:r>
              <a:rPr lang="en-GB" sz="2800" u="sng" dirty="0" smtClean="0">
                <a:latin typeface="Comic Sans MS" panose="030F0702030302020204" pitchFamily="66" charset="0"/>
              </a:rPr>
              <a:t>Maths Exam </a:t>
            </a:r>
            <a:r>
              <a:rPr lang="en-GB" sz="2800" u="sng" dirty="0">
                <a:latin typeface="Comic Sans MS" panose="030F0702030302020204" pitchFamily="66" charset="0"/>
              </a:rPr>
              <a:t>Dates</a:t>
            </a:r>
            <a:r>
              <a:rPr lang="en-GB" sz="2800" dirty="0">
                <a:latin typeface="Comic Sans MS" panose="030F0702030302020204" pitchFamily="66" charset="0"/>
              </a:rPr>
              <a:t/>
            </a:r>
            <a:br>
              <a:rPr lang="en-GB" sz="2800" dirty="0">
                <a:latin typeface="Comic Sans MS" panose="030F0702030302020204" pitchFamily="66" charset="0"/>
              </a:rPr>
            </a:br>
            <a:r>
              <a:rPr lang="en-GB" sz="2800" dirty="0">
                <a:latin typeface="Comic Sans MS" panose="030F0702030302020204" pitchFamily="66" charset="0"/>
              </a:rPr>
              <a:t/>
            </a:r>
            <a:br>
              <a:rPr lang="en-GB" sz="2800" dirty="0">
                <a:latin typeface="Comic Sans MS" panose="030F0702030302020204" pitchFamily="66" charset="0"/>
              </a:rPr>
            </a:br>
            <a:r>
              <a:rPr lang="en-GB" sz="2800" dirty="0" smtClean="0">
                <a:latin typeface="Comic Sans MS" panose="030F0702030302020204" pitchFamily="66" charset="0"/>
              </a:rPr>
              <a:t>19</a:t>
            </a:r>
            <a:r>
              <a:rPr lang="en-GB" sz="2800" baseline="30000" dirty="0" smtClean="0">
                <a:latin typeface="Comic Sans MS" panose="030F0702030302020204" pitchFamily="66" charset="0"/>
              </a:rPr>
              <a:t>th</a:t>
            </a:r>
            <a:r>
              <a:rPr lang="en-GB" sz="2800" dirty="0" smtClean="0">
                <a:latin typeface="Comic Sans MS" panose="030F0702030302020204" pitchFamily="66" charset="0"/>
              </a:rPr>
              <a:t> May </a:t>
            </a:r>
            <a:r>
              <a:rPr lang="en-GB" sz="2800" dirty="0">
                <a:latin typeface="Comic Sans MS" panose="030F0702030302020204" pitchFamily="66" charset="0"/>
              </a:rPr>
              <a:t>– Paper 1 (Non-</a:t>
            </a:r>
            <a:r>
              <a:rPr lang="en-GB" sz="2800" dirty="0" err="1">
                <a:latin typeface="Comic Sans MS" panose="030F0702030302020204" pitchFamily="66" charset="0"/>
              </a:rPr>
              <a:t>Calc</a:t>
            </a:r>
            <a:r>
              <a:rPr lang="en-GB" sz="2800" dirty="0">
                <a:latin typeface="Comic Sans MS" panose="030F0702030302020204" pitchFamily="66" charset="0"/>
              </a:rPr>
              <a:t>)</a:t>
            </a:r>
            <a:br>
              <a:rPr lang="en-GB" sz="2800" dirty="0">
                <a:latin typeface="Comic Sans MS" panose="030F0702030302020204" pitchFamily="66" charset="0"/>
              </a:rPr>
            </a:br>
            <a:r>
              <a:rPr lang="en-GB" sz="2800" dirty="0" smtClean="0">
                <a:latin typeface="Comic Sans MS" panose="030F0702030302020204" pitchFamily="66" charset="0"/>
              </a:rPr>
              <a:t>4</a:t>
            </a:r>
            <a:r>
              <a:rPr lang="en-GB" sz="2800" baseline="30000" dirty="0" smtClean="0">
                <a:latin typeface="Comic Sans MS" panose="030F0702030302020204" pitchFamily="66" charset="0"/>
              </a:rPr>
              <a:t>th</a:t>
            </a:r>
            <a:r>
              <a:rPr lang="en-GB" sz="2800" dirty="0" smtClean="0">
                <a:latin typeface="Comic Sans MS" panose="030F0702030302020204" pitchFamily="66" charset="0"/>
              </a:rPr>
              <a:t> June </a:t>
            </a:r>
            <a:r>
              <a:rPr lang="en-GB" sz="2800" dirty="0">
                <a:latin typeface="Comic Sans MS" panose="030F0702030302020204" pitchFamily="66" charset="0"/>
              </a:rPr>
              <a:t>– Paper 2 (</a:t>
            </a:r>
            <a:r>
              <a:rPr lang="en-GB" sz="2800" dirty="0" err="1">
                <a:latin typeface="Comic Sans MS" panose="030F0702030302020204" pitchFamily="66" charset="0"/>
              </a:rPr>
              <a:t>Calc</a:t>
            </a:r>
            <a:r>
              <a:rPr lang="en-GB" sz="2800" dirty="0">
                <a:latin typeface="Comic Sans MS" panose="030F0702030302020204" pitchFamily="66" charset="0"/>
              </a:rPr>
              <a:t>)</a:t>
            </a:r>
            <a:br>
              <a:rPr lang="en-GB" sz="2800" dirty="0">
                <a:latin typeface="Comic Sans MS" panose="030F0702030302020204" pitchFamily="66" charset="0"/>
              </a:rPr>
            </a:br>
            <a:r>
              <a:rPr lang="en-GB" sz="2800" dirty="0" smtClean="0">
                <a:latin typeface="Comic Sans MS" panose="030F0702030302020204" pitchFamily="66" charset="0"/>
              </a:rPr>
              <a:t>8</a:t>
            </a:r>
            <a:r>
              <a:rPr lang="en-GB" sz="2800" baseline="30000" dirty="0" smtClean="0">
                <a:latin typeface="Comic Sans MS" panose="030F0702030302020204" pitchFamily="66" charset="0"/>
              </a:rPr>
              <a:t>th</a:t>
            </a:r>
            <a:r>
              <a:rPr lang="en-GB" sz="2800" dirty="0" smtClean="0">
                <a:latin typeface="Comic Sans MS" panose="030F0702030302020204" pitchFamily="66" charset="0"/>
              </a:rPr>
              <a:t> June </a:t>
            </a:r>
            <a:r>
              <a:rPr lang="en-GB" sz="2800" dirty="0">
                <a:latin typeface="Comic Sans MS" panose="030F0702030302020204" pitchFamily="66" charset="0"/>
              </a:rPr>
              <a:t>– Paper 3 (</a:t>
            </a:r>
            <a:r>
              <a:rPr lang="en-GB" sz="2800" dirty="0" err="1">
                <a:latin typeface="Comic Sans MS" panose="030F0702030302020204" pitchFamily="66" charset="0"/>
              </a:rPr>
              <a:t>Calc</a:t>
            </a:r>
            <a:r>
              <a:rPr lang="en-GB" sz="2800" dirty="0">
                <a:latin typeface="Comic Sans MS" panose="030F0702030302020204" pitchFamily="66" charset="0"/>
              </a:rPr>
              <a:t>)</a:t>
            </a:r>
            <a:br>
              <a:rPr lang="en-GB" sz="2800" dirty="0">
                <a:latin typeface="Comic Sans MS" panose="030F0702030302020204" pitchFamily="66" charset="0"/>
              </a:rPr>
            </a:br>
            <a:r>
              <a:rPr lang="en-GB" sz="2800" dirty="0">
                <a:latin typeface="Comic Sans MS" panose="030F0702030302020204" pitchFamily="66" charset="0"/>
              </a:rPr>
              <a:t/>
            </a:r>
            <a:br>
              <a:rPr lang="en-GB" sz="2800" dirty="0">
                <a:latin typeface="Comic Sans MS" panose="030F0702030302020204" pitchFamily="66" charset="0"/>
              </a:rPr>
            </a:br>
            <a:r>
              <a:rPr lang="en-GB" sz="2800" dirty="0">
                <a:latin typeface="Comic Sans MS" panose="030F0702030302020204" pitchFamily="66" charset="0"/>
              </a:rPr>
              <a:t>Each paper is in the morning</a:t>
            </a:r>
            <a:br>
              <a:rPr lang="en-GB" sz="2800" dirty="0">
                <a:latin typeface="Comic Sans MS" panose="030F0702030302020204" pitchFamily="66" charset="0"/>
              </a:rPr>
            </a:br>
            <a:r>
              <a:rPr lang="en-GB" sz="2800" dirty="0">
                <a:latin typeface="Comic Sans MS" panose="030F0702030302020204" pitchFamily="66" charset="0"/>
              </a:rPr>
              <a:t>Each paper is 1.5 hours long</a:t>
            </a:r>
            <a:br>
              <a:rPr lang="en-GB" sz="2800" dirty="0">
                <a:latin typeface="Comic Sans MS" panose="030F0702030302020204" pitchFamily="66" charset="0"/>
              </a:rPr>
            </a:br>
            <a:r>
              <a:rPr lang="en-GB" sz="2800" dirty="0">
                <a:latin typeface="Comic Sans MS" panose="030F0702030302020204" pitchFamily="66" charset="0"/>
              </a:rPr>
              <a:t>Each paper is worth a total of 80 marks</a:t>
            </a:r>
          </a:p>
        </p:txBody>
      </p:sp>
    </p:spTree>
    <p:extLst>
      <p:ext uri="{BB962C8B-B14F-4D97-AF65-F5344CB8AC3E}">
        <p14:creationId xmlns:p14="http://schemas.microsoft.com/office/powerpoint/2010/main" val="31149160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2160240"/>
          </a:xfrm>
        </p:spPr>
        <p:txBody>
          <a:bodyPr/>
          <a:lstStyle/>
          <a:p>
            <a:pPr algn="l">
              <a:spcBef>
                <a:spcPct val="20000"/>
              </a:spcBef>
            </a:pPr>
            <a:r>
              <a:rPr lang="en-GB" sz="2800" u="sng" dirty="0" smtClean="0">
                <a:solidFill>
                  <a:schemeClr val="tx1"/>
                </a:solidFill>
                <a:latin typeface="Comic Sans MS" panose="030F0702030302020204" pitchFamily="66" charset="0"/>
                <a:ea typeface="+mn-ea"/>
                <a:cs typeface="+mn-cs"/>
              </a:rPr>
              <a:t>When should I start revising?</a:t>
            </a:r>
            <a:r>
              <a:rPr lang="en-GB" sz="2800" dirty="0" smtClean="0">
                <a:solidFill>
                  <a:schemeClr val="tx1"/>
                </a:solidFill>
                <a:latin typeface="Comic Sans MS" panose="030F0702030302020204" pitchFamily="66" charset="0"/>
                <a:ea typeface="+mn-ea"/>
                <a:cs typeface="+mn-cs"/>
              </a:rPr>
              <a:t/>
            </a:r>
            <a:br>
              <a:rPr lang="en-GB" sz="2800" dirty="0" smtClean="0">
                <a:solidFill>
                  <a:schemeClr val="tx1"/>
                </a:solidFill>
                <a:latin typeface="Comic Sans MS" panose="030F0702030302020204" pitchFamily="66" charset="0"/>
                <a:ea typeface="+mn-ea"/>
                <a:cs typeface="+mn-cs"/>
              </a:rPr>
            </a:br>
            <a:r>
              <a:rPr lang="en-GB" sz="2800" dirty="0" smtClean="0">
                <a:solidFill>
                  <a:schemeClr val="tx1"/>
                </a:solidFill>
                <a:latin typeface="Comic Sans MS" panose="030F0702030302020204" pitchFamily="66" charset="0"/>
                <a:ea typeface="+mn-ea"/>
                <a:cs typeface="+mn-cs"/>
              </a:rPr>
              <a:t/>
            </a:r>
            <a:br>
              <a:rPr lang="en-GB" sz="2800" dirty="0" smtClean="0">
                <a:solidFill>
                  <a:schemeClr val="tx1"/>
                </a:solidFill>
                <a:latin typeface="Comic Sans MS" panose="030F0702030302020204" pitchFamily="66" charset="0"/>
                <a:ea typeface="+mn-ea"/>
                <a:cs typeface="+mn-cs"/>
              </a:rPr>
            </a:br>
            <a:r>
              <a:rPr lang="en-GB" sz="2800" dirty="0" smtClean="0">
                <a:solidFill>
                  <a:schemeClr val="tx1"/>
                </a:solidFill>
                <a:latin typeface="Comic Sans MS" panose="030F0702030302020204" pitchFamily="66" charset="0"/>
                <a:ea typeface="+mn-ea"/>
                <a:cs typeface="+mn-cs"/>
              </a:rPr>
              <a:t>Let’s work backwards from the date of the first exam:</a:t>
            </a:r>
            <a:endParaRPr lang="en-GB" sz="2800" dirty="0">
              <a:solidFill>
                <a:schemeClr val="tx1"/>
              </a:solidFill>
              <a:latin typeface="Comic Sans MS" panose="030F0702030302020204" pitchFamily="66" charset="0"/>
              <a:ea typeface="+mn-ea"/>
              <a:cs typeface="+mn-cs"/>
            </a:endParaRPr>
          </a:p>
        </p:txBody>
      </p:sp>
      <p:sp>
        <p:nvSpPr>
          <p:cNvPr id="4" name="TextBox 3"/>
          <p:cNvSpPr txBox="1"/>
          <p:nvPr/>
        </p:nvSpPr>
        <p:spPr>
          <a:xfrm>
            <a:off x="1259632" y="5805264"/>
            <a:ext cx="6624736" cy="523220"/>
          </a:xfrm>
          <a:prstGeom prst="rect">
            <a:avLst/>
          </a:prstGeom>
          <a:noFill/>
        </p:spPr>
        <p:txBody>
          <a:bodyPr wrap="square" rtlCol="0">
            <a:spAutoFit/>
          </a:bodyPr>
          <a:lstStyle/>
          <a:p>
            <a:r>
              <a:rPr lang="en-GB" sz="2800" dirty="0">
                <a:latin typeface="Comic Sans MS" panose="030F0702030302020204" pitchFamily="66" charset="0"/>
              </a:rPr>
              <a:t>When should I start revising? NOW</a:t>
            </a:r>
          </a:p>
        </p:txBody>
      </p:sp>
      <p:sp>
        <p:nvSpPr>
          <p:cNvPr id="5" name="Rectangle 4"/>
          <p:cNvSpPr/>
          <p:nvPr/>
        </p:nvSpPr>
        <p:spPr>
          <a:xfrm>
            <a:off x="1979712" y="2267419"/>
            <a:ext cx="4572000" cy="3385542"/>
          </a:xfrm>
          <a:prstGeom prst="rect">
            <a:avLst/>
          </a:prstGeom>
        </p:spPr>
        <p:txBody>
          <a:bodyPr>
            <a:spAutoFit/>
          </a:bodyPr>
          <a:lstStyle/>
          <a:p>
            <a:pPr algn="ctr"/>
            <a:r>
              <a:rPr lang="en-GB" sz="2800" dirty="0" smtClean="0">
                <a:latin typeface="Comic Sans MS" panose="030F0702030302020204" pitchFamily="66" charset="0"/>
              </a:rPr>
              <a:t>19</a:t>
            </a:r>
            <a:r>
              <a:rPr lang="en-GB" sz="2800" baseline="30000" dirty="0" smtClean="0">
                <a:latin typeface="Comic Sans MS" panose="030F0702030302020204" pitchFamily="66" charset="0"/>
              </a:rPr>
              <a:t>th</a:t>
            </a:r>
            <a:r>
              <a:rPr lang="en-GB" sz="2800" dirty="0" smtClean="0">
                <a:latin typeface="Comic Sans MS" panose="030F0702030302020204" pitchFamily="66" charset="0"/>
              </a:rPr>
              <a:t> May </a:t>
            </a:r>
            <a:r>
              <a:rPr lang="en-GB" sz="2800" dirty="0">
                <a:latin typeface="Comic Sans MS" panose="030F0702030302020204" pitchFamily="66" charset="0"/>
              </a:rPr>
              <a:t>– Paper 1</a:t>
            </a:r>
            <a:br>
              <a:rPr lang="en-GB" sz="2800" dirty="0">
                <a:latin typeface="Comic Sans MS" panose="030F0702030302020204" pitchFamily="66" charset="0"/>
              </a:rPr>
            </a:br>
            <a:r>
              <a:rPr lang="en-GB" sz="2800" dirty="0">
                <a:latin typeface="Comic Sans MS" panose="030F0702030302020204" pitchFamily="66" charset="0"/>
              </a:rPr>
              <a:t/>
            </a:r>
            <a:br>
              <a:rPr lang="en-GB" sz="2800" dirty="0">
                <a:latin typeface="Comic Sans MS" panose="030F0702030302020204" pitchFamily="66" charset="0"/>
              </a:rPr>
            </a:br>
            <a:r>
              <a:rPr lang="en-GB" sz="2800" dirty="0">
                <a:latin typeface="Comic Sans MS" panose="030F0702030302020204" pitchFamily="66" charset="0"/>
              </a:rPr>
              <a:t>200 days</a:t>
            </a:r>
            <a:br>
              <a:rPr lang="en-GB" sz="2800" dirty="0">
                <a:latin typeface="Comic Sans MS" panose="030F0702030302020204" pitchFamily="66" charset="0"/>
              </a:rPr>
            </a:br>
            <a:r>
              <a:rPr lang="en-GB" sz="2800" dirty="0">
                <a:latin typeface="Comic Sans MS" panose="030F0702030302020204" pitchFamily="66" charset="0"/>
              </a:rPr>
              <a:t>about 24 school weeks</a:t>
            </a:r>
            <a:br>
              <a:rPr lang="en-GB" sz="2800" dirty="0">
                <a:latin typeface="Comic Sans MS" panose="030F0702030302020204" pitchFamily="66" charset="0"/>
              </a:rPr>
            </a:br>
            <a:r>
              <a:rPr lang="en-GB" sz="2800" dirty="0">
                <a:latin typeface="Comic Sans MS" panose="030F0702030302020204" pitchFamily="66" charset="0"/>
              </a:rPr>
              <a:t>about 60 maths lessons</a:t>
            </a:r>
            <a:br>
              <a:rPr lang="en-GB" sz="2800" dirty="0">
                <a:latin typeface="Comic Sans MS" panose="030F0702030302020204" pitchFamily="66" charset="0"/>
              </a:rPr>
            </a:br>
            <a:r>
              <a:rPr lang="en-GB" sz="2800" dirty="0">
                <a:latin typeface="Comic Sans MS" panose="030F0702030302020204" pitchFamily="66" charset="0"/>
              </a:rPr>
              <a:t>about 75 hours</a:t>
            </a:r>
            <a:br>
              <a:rPr lang="en-GB" sz="2800" dirty="0">
                <a:latin typeface="Comic Sans MS" panose="030F0702030302020204" pitchFamily="66" charset="0"/>
              </a:rPr>
            </a:br>
            <a:r>
              <a:rPr lang="en-GB" sz="2800" dirty="0">
                <a:latin typeface="Comic Sans MS" panose="030F0702030302020204" pitchFamily="66" charset="0"/>
              </a:rPr>
              <a:t>about 3 days</a:t>
            </a:r>
            <a:r>
              <a:rPr lang="en-GB" dirty="0">
                <a:latin typeface="Comic Sans MS" panose="030F0702030302020204" pitchFamily="66" charset="0"/>
              </a:rPr>
              <a:t/>
            </a:r>
            <a:br>
              <a:rPr lang="en-GB" dirty="0">
                <a:latin typeface="Comic Sans MS" panose="030F0702030302020204" pitchFamily="66" charset="0"/>
              </a:rPr>
            </a:br>
            <a:endParaRPr lang="en-GB" dirty="0"/>
          </a:p>
        </p:txBody>
      </p:sp>
    </p:spTree>
    <p:extLst>
      <p:ext uri="{BB962C8B-B14F-4D97-AF65-F5344CB8AC3E}">
        <p14:creationId xmlns:p14="http://schemas.microsoft.com/office/powerpoint/2010/main" val="213767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e the source image"/>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712968" cy="6408712"/>
          </a:xfrm>
          <a:prstGeom prst="rect">
            <a:avLst/>
          </a:prstGeom>
          <a:noFill/>
          <a:ln>
            <a:noFill/>
          </a:ln>
        </p:spPr>
      </p:pic>
    </p:spTree>
    <p:extLst>
      <p:ext uri="{BB962C8B-B14F-4D97-AF65-F5344CB8AC3E}">
        <p14:creationId xmlns:p14="http://schemas.microsoft.com/office/powerpoint/2010/main" val="5164445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e the source imag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180" y="464201"/>
            <a:ext cx="8045640" cy="5929598"/>
          </a:xfrm>
          <a:prstGeom prst="rect">
            <a:avLst/>
          </a:prstGeom>
          <a:noFill/>
          <a:ln>
            <a:noFill/>
          </a:ln>
        </p:spPr>
      </p:pic>
    </p:spTree>
    <p:extLst>
      <p:ext uri="{BB962C8B-B14F-4D97-AF65-F5344CB8AC3E}">
        <p14:creationId xmlns:p14="http://schemas.microsoft.com/office/powerpoint/2010/main" val="42027065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47664" y="355853"/>
            <a:ext cx="7063154" cy="13255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r>
              <a:rPr lang="en-GB" sz="2800" u="sng" dirty="0">
                <a:latin typeface="Comic Sans MS" panose="030F0702030302020204" pitchFamily="66" charset="0"/>
              </a:rPr>
              <a:t>Revision Strategies and </a:t>
            </a:r>
            <a:r>
              <a:rPr lang="en-GB" sz="2800" u="sng" dirty="0" smtClean="0">
                <a:latin typeface="Comic Sans MS" panose="030F0702030302020204" pitchFamily="66" charset="0"/>
              </a:rPr>
              <a:t>Pitfalls</a:t>
            </a:r>
            <a:endParaRPr lang="en-GB" sz="2800" u="sng" dirty="0">
              <a:latin typeface="Comic Sans MS" panose="030F0702030302020204" pitchFamily="66" charset="0"/>
            </a:endParaRPr>
          </a:p>
        </p:txBody>
      </p:sp>
      <p:sp>
        <p:nvSpPr>
          <p:cNvPr id="5" name="Content Placeholder 2"/>
          <p:cNvSpPr txBox="1">
            <a:spLocks/>
          </p:cNvSpPr>
          <p:nvPr/>
        </p:nvSpPr>
        <p:spPr>
          <a:xfrm>
            <a:off x="-180528" y="1700808"/>
            <a:ext cx="12004765" cy="45751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r>
              <a:rPr lang="en-GB" altLang="en-US" sz="2800" dirty="0">
                <a:latin typeface="Comic Sans MS" panose="030F0702030302020204" pitchFamily="66" charset="0"/>
              </a:rPr>
              <a:t>You get better at maths by doing maths</a:t>
            </a:r>
          </a:p>
          <a:p>
            <a:pPr lvl="1"/>
            <a:endParaRPr lang="en-GB" altLang="en-US" sz="2800" dirty="0">
              <a:latin typeface="Comic Sans MS" panose="030F0702030302020204" pitchFamily="66" charset="0"/>
            </a:endParaRPr>
          </a:p>
          <a:p>
            <a:pPr lvl="1"/>
            <a:endParaRPr lang="en-GB" altLang="en-US" sz="2800" dirty="0">
              <a:latin typeface="Comic Sans MS" panose="030F0702030302020204" pitchFamily="66" charset="0"/>
            </a:endParaRPr>
          </a:p>
          <a:p>
            <a:pPr lvl="1"/>
            <a:r>
              <a:rPr lang="en-GB" altLang="en-US" sz="2800" dirty="0">
                <a:latin typeface="Comic Sans MS" panose="030F0702030302020204" pitchFamily="66" charset="0"/>
              </a:rPr>
              <a:t>Avoid distractions (phones/internet)</a:t>
            </a:r>
          </a:p>
          <a:p>
            <a:pPr lvl="1"/>
            <a:endParaRPr lang="en-GB" altLang="en-US" sz="2800" dirty="0">
              <a:latin typeface="Comic Sans MS" panose="030F0702030302020204" pitchFamily="66" charset="0"/>
            </a:endParaRPr>
          </a:p>
          <a:p>
            <a:pPr lvl="1"/>
            <a:endParaRPr lang="en-GB" altLang="en-US" sz="2800" dirty="0">
              <a:latin typeface="Comic Sans MS" panose="030F0702030302020204" pitchFamily="66" charset="0"/>
            </a:endParaRPr>
          </a:p>
          <a:p>
            <a:pPr lvl="1"/>
            <a:r>
              <a:rPr lang="en-GB" altLang="en-US" sz="2800" dirty="0">
                <a:latin typeface="Comic Sans MS" panose="030F0702030302020204" pitchFamily="66" charset="0"/>
              </a:rPr>
              <a:t>Past Papers – don’t just answer the easy questions!</a:t>
            </a:r>
          </a:p>
          <a:p>
            <a:pPr lvl="1"/>
            <a:endParaRPr lang="en-GB" altLang="en-US" sz="3200" dirty="0" smtClean="0"/>
          </a:p>
          <a:p>
            <a:pPr marL="457200" lvl="1" indent="0">
              <a:buNone/>
            </a:pPr>
            <a:endParaRPr lang="en-GB" altLang="en-US" sz="3200" dirty="0" smtClean="0"/>
          </a:p>
          <a:p>
            <a:pPr marL="457200" lvl="1" indent="0">
              <a:buNone/>
            </a:pPr>
            <a:endParaRPr lang="en-GB" altLang="en-US" sz="3200" dirty="0"/>
          </a:p>
          <a:p>
            <a:pPr lvl="1"/>
            <a:endParaRPr lang="en-GB" altLang="en-US" sz="3200" dirty="0" smtClean="0"/>
          </a:p>
          <a:p>
            <a:pPr marL="457200" lvl="1" indent="0">
              <a:buNone/>
            </a:pPr>
            <a:endParaRPr lang="en-GB" altLang="en-US" sz="3200" dirty="0" smtClean="0"/>
          </a:p>
          <a:p>
            <a:pPr marL="457200" lvl="1" indent="0">
              <a:buNone/>
            </a:pPr>
            <a:r>
              <a:rPr lang="en-GB" altLang="en-US" sz="3200" dirty="0"/>
              <a:t>		</a:t>
            </a:r>
          </a:p>
          <a:p>
            <a:pPr marL="457200" lvl="1" indent="0">
              <a:buNone/>
            </a:pPr>
            <a:endParaRPr lang="en-GB" altLang="en-US" sz="3200" dirty="0" smtClean="0"/>
          </a:p>
          <a:p>
            <a:pPr marL="457200" lvl="1" indent="0">
              <a:buNone/>
            </a:pPr>
            <a:endParaRPr lang="en-US" altLang="en-US" sz="3200" dirty="0" smtClean="0"/>
          </a:p>
          <a:p>
            <a:endParaRPr lang="en-GB" dirty="0"/>
          </a:p>
        </p:txBody>
      </p:sp>
    </p:spTree>
    <p:extLst>
      <p:ext uri="{BB962C8B-B14F-4D97-AF65-F5344CB8AC3E}">
        <p14:creationId xmlns:p14="http://schemas.microsoft.com/office/powerpoint/2010/main" val="5761793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51520" y="260648"/>
            <a:ext cx="7063154" cy="13255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2800" u="sng" dirty="0">
                <a:latin typeface="Comic Sans MS" panose="030F0702030302020204" pitchFamily="66" charset="0"/>
              </a:rPr>
              <a:t>Revision Strategies and </a:t>
            </a:r>
            <a:r>
              <a:rPr lang="en-GB" sz="2800" u="sng" dirty="0" smtClean="0">
                <a:latin typeface="Comic Sans MS" panose="030F0702030302020204" pitchFamily="66" charset="0"/>
              </a:rPr>
              <a:t>Pitfalls</a:t>
            </a:r>
            <a:endParaRPr lang="en-GB" sz="2800" u="sng" dirty="0">
              <a:latin typeface="Comic Sans MS" panose="030F0702030302020204" pitchFamily="66" charset="0"/>
            </a:endParaRPr>
          </a:p>
        </p:txBody>
      </p:sp>
      <p:sp>
        <p:nvSpPr>
          <p:cNvPr id="6" name="Content Placeholder 2"/>
          <p:cNvSpPr txBox="1">
            <a:spLocks/>
          </p:cNvSpPr>
          <p:nvPr/>
        </p:nvSpPr>
        <p:spPr>
          <a:xfrm>
            <a:off x="-396552" y="1039729"/>
            <a:ext cx="9818806" cy="45751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r>
              <a:rPr lang="en-GB" altLang="en-US" sz="2800" dirty="0">
                <a:latin typeface="Comic Sans MS" panose="030F0702030302020204" pitchFamily="66" charset="0"/>
              </a:rPr>
              <a:t>Beware of procrastination/low impact revision strategies e.g.</a:t>
            </a:r>
          </a:p>
          <a:p>
            <a:pPr marL="457200" lvl="1" indent="0">
              <a:buNone/>
            </a:pPr>
            <a:r>
              <a:rPr lang="en-GB" altLang="en-US" sz="2800" dirty="0">
                <a:latin typeface="Comic Sans MS" panose="030F0702030302020204" pitchFamily="66" charset="0"/>
              </a:rPr>
              <a:t>		Posters/Mind maps/Flash cards</a:t>
            </a:r>
          </a:p>
          <a:p>
            <a:pPr marL="457200" lvl="1" indent="0">
              <a:buNone/>
            </a:pPr>
            <a:r>
              <a:rPr lang="en-GB" altLang="en-US" sz="2800" dirty="0">
                <a:latin typeface="Comic Sans MS" panose="030F0702030302020204" pitchFamily="66" charset="0"/>
              </a:rPr>
              <a:t>		Reading revision guides        	</a:t>
            </a:r>
          </a:p>
          <a:p>
            <a:pPr marL="457200" lvl="1" indent="0">
              <a:buNone/>
            </a:pPr>
            <a:r>
              <a:rPr lang="en-GB" altLang="en-US" sz="2800" dirty="0">
                <a:latin typeface="Comic Sans MS" panose="030F0702030302020204" pitchFamily="66" charset="0"/>
              </a:rPr>
              <a:t>		Re-writing examples</a:t>
            </a:r>
          </a:p>
          <a:p>
            <a:pPr marL="457200" lvl="1" indent="0">
              <a:buNone/>
            </a:pPr>
            <a:r>
              <a:rPr lang="en-GB" altLang="en-US" sz="2800" dirty="0">
                <a:latin typeface="Comic Sans MS" panose="030F0702030302020204" pitchFamily="66" charset="0"/>
              </a:rPr>
              <a:t>		Choosing to revise topics you can already do</a:t>
            </a:r>
          </a:p>
          <a:p>
            <a:pPr lvl="1"/>
            <a:endParaRPr lang="en-GB" altLang="en-US" sz="2800" dirty="0">
              <a:latin typeface="Comic Sans MS" panose="030F0702030302020204" pitchFamily="66" charset="0"/>
            </a:endParaRPr>
          </a:p>
          <a:p>
            <a:pPr lvl="1"/>
            <a:r>
              <a:rPr lang="en-GB" altLang="en-US" sz="2800" dirty="0">
                <a:latin typeface="Comic Sans MS" panose="030F0702030302020204" pitchFamily="66" charset="0"/>
              </a:rPr>
              <a:t>Revise in short bursts </a:t>
            </a:r>
          </a:p>
          <a:p>
            <a:pPr marL="457200" lvl="1" indent="0">
              <a:buNone/>
            </a:pPr>
            <a:r>
              <a:rPr lang="en-GB" altLang="en-US" sz="2800" dirty="0">
                <a:latin typeface="Comic Sans MS" panose="030F0702030302020204" pitchFamily="66" charset="0"/>
              </a:rPr>
              <a:t>	2 x 20 minute sessions with a 20 minute (active) break in the </a:t>
            </a:r>
            <a:r>
              <a:rPr lang="en-GB" altLang="en-US" sz="2800" dirty="0" smtClean="0">
                <a:latin typeface="Comic Sans MS" panose="030F0702030302020204" pitchFamily="66" charset="0"/>
              </a:rPr>
              <a:t>middle </a:t>
            </a:r>
            <a:r>
              <a:rPr lang="en-GB" altLang="en-US" sz="2800" dirty="0">
                <a:latin typeface="Comic Sans MS" panose="030F0702030302020204" pitchFamily="66" charset="0"/>
              </a:rPr>
              <a:t>is proven to be more effective than a 1 x hour session</a:t>
            </a:r>
          </a:p>
          <a:p>
            <a:pPr lvl="1"/>
            <a:endParaRPr lang="en-GB" altLang="en-US" sz="2800" dirty="0">
              <a:latin typeface="Comic Sans MS" panose="030F0702030302020204" pitchFamily="66" charset="0"/>
            </a:endParaRPr>
          </a:p>
          <a:p>
            <a:pPr lvl="1"/>
            <a:r>
              <a:rPr lang="en-GB" altLang="en-US" sz="2800" dirty="0">
                <a:latin typeface="Comic Sans MS" panose="030F0702030302020204" pitchFamily="66" charset="0"/>
              </a:rPr>
              <a:t>Set goals, have a plan – what do you want to achieve?</a:t>
            </a:r>
          </a:p>
          <a:p>
            <a:pPr marL="457200" lvl="1" indent="0">
              <a:buNone/>
            </a:pPr>
            <a:endParaRPr lang="en-GB" altLang="en-US" sz="3200" dirty="0" smtClean="0"/>
          </a:p>
          <a:p>
            <a:pPr marL="457200" lvl="1" indent="0">
              <a:buNone/>
            </a:pPr>
            <a:endParaRPr lang="en-GB" altLang="en-US" sz="3200" dirty="0"/>
          </a:p>
          <a:p>
            <a:pPr lvl="1"/>
            <a:endParaRPr lang="en-GB" altLang="en-US" sz="3200" dirty="0" smtClean="0"/>
          </a:p>
          <a:p>
            <a:pPr marL="457200" lvl="1" indent="0">
              <a:buNone/>
            </a:pPr>
            <a:endParaRPr lang="en-GB" altLang="en-US" sz="3200" dirty="0" smtClean="0"/>
          </a:p>
          <a:p>
            <a:pPr marL="457200" lvl="1" indent="0">
              <a:buNone/>
            </a:pPr>
            <a:r>
              <a:rPr lang="en-GB" altLang="en-US" sz="3200" dirty="0"/>
              <a:t>		</a:t>
            </a:r>
          </a:p>
          <a:p>
            <a:pPr marL="457200" lvl="1" indent="0">
              <a:buNone/>
            </a:pPr>
            <a:endParaRPr lang="en-GB" altLang="en-US" sz="3200" dirty="0" smtClean="0"/>
          </a:p>
          <a:p>
            <a:pPr marL="457200" lvl="1" indent="0">
              <a:buNone/>
            </a:pPr>
            <a:endParaRPr lang="en-US" altLang="en-US" sz="3200" dirty="0" smtClean="0"/>
          </a:p>
          <a:p>
            <a:endParaRPr lang="en-GB" dirty="0"/>
          </a:p>
        </p:txBody>
      </p:sp>
    </p:spTree>
    <p:extLst>
      <p:ext uri="{BB962C8B-B14F-4D97-AF65-F5344CB8AC3E}">
        <p14:creationId xmlns:p14="http://schemas.microsoft.com/office/powerpoint/2010/main" val="14371973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51520" y="260648"/>
            <a:ext cx="7063154" cy="13255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2800" u="sng" dirty="0">
                <a:latin typeface="Comic Sans MS" panose="030F0702030302020204" pitchFamily="66" charset="0"/>
              </a:rPr>
              <a:t>Revision Strategies and </a:t>
            </a:r>
            <a:r>
              <a:rPr lang="en-GB" sz="2800" u="sng" dirty="0" smtClean="0">
                <a:latin typeface="Comic Sans MS" panose="030F0702030302020204" pitchFamily="66" charset="0"/>
              </a:rPr>
              <a:t>Pitfalls</a:t>
            </a:r>
            <a:endParaRPr lang="en-GB" sz="2800" u="sng" dirty="0">
              <a:latin typeface="Comic Sans MS" panose="030F0702030302020204" pitchFamily="66" charset="0"/>
            </a:endParaRPr>
          </a:p>
        </p:txBody>
      </p:sp>
      <p:sp>
        <p:nvSpPr>
          <p:cNvPr id="2" name="Rectangle 1"/>
          <p:cNvSpPr/>
          <p:nvPr/>
        </p:nvSpPr>
        <p:spPr>
          <a:xfrm>
            <a:off x="-252536" y="1257722"/>
            <a:ext cx="9252520" cy="3539430"/>
          </a:xfrm>
          <a:prstGeom prst="rect">
            <a:avLst/>
          </a:prstGeom>
        </p:spPr>
        <p:txBody>
          <a:bodyPr wrap="square">
            <a:spAutoFit/>
          </a:bodyPr>
          <a:lstStyle/>
          <a:p>
            <a:pPr lvl="1"/>
            <a:r>
              <a:rPr lang="en-GB" altLang="en-US" sz="2800" dirty="0">
                <a:latin typeface="Comic Sans MS" panose="030F0702030302020204" pitchFamily="66" charset="0"/>
              </a:rPr>
              <a:t>Should you revise 3 easier topics or 1 harder topic?</a:t>
            </a:r>
          </a:p>
          <a:p>
            <a:pPr lvl="1"/>
            <a:endParaRPr lang="en-GB" altLang="en-US" sz="2800" dirty="0">
              <a:latin typeface="Comic Sans MS" panose="030F0702030302020204" pitchFamily="66" charset="0"/>
            </a:endParaRPr>
          </a:p>
          <a:p>
            <a:pPr lvl="1"/>
            <a:r>
              <a:rPr lang="en-GB" altLang="en-US" sz="2800" dirty="0">
                <a:latin typeface="Comic Sans MS" panose="030F0702030302020204" pitchFamily="66" charset="0"/>
              </a:rPr>
              <a:t>Vary your revision</a:t>
            </a:r>
          </a:p>
          <a:p>
            <a:pPr lvl="1"/>
            <a:endParaRPr lang="en-US" altLang="en-US" sz="2800" dirty="0">
              <a:latin typeface="Comic Sans MS" panose="030F0702030302020204" pitchFamily="66" charset="0"/>
            </a:endParaRPr>
          </a:p>
          <a:p>
            <a:pPr lvl="1"/>
            <a:r>
              <a:rPr lang="en-US" altLang="en-US" sz="2800" dirty="0">
                <a:latin typeface="Comic Sans MS" panose="030F0702030302020204" pitchFamily="66" charset="0"/>
              </a:rPr>
              <a:t>Striking the right balance (continue with your hobbies)</a:t>
            </a:r>
          </a:p>
          <a:p>
            <a:pPr lvl="1"/>
            <a:endParaRPr lang="en-US" altLang="en-US" sz="2800" dirty="0">
              <a:latin typeface="Comic Sans MS" panose="030F0702030302020204" pitchFamily="66" charset="0"/>
            </a:endParaRPr>
          </a:p>
          <a:p>
            <a:pPr lvl="1"/>
            <a:r>
              <a:rPr lang="en-GB" altLang="en-US" sz="2800" dirty="0">
                <a:latin typeface="Comic Sans MS" panose="030F0702030302020204" pitchFamily="66" charset="0"/>
              </a:rPr>
              <a:t>Rewards </a:t>
            </a:r>
          </a:p>
        </p:txBody>
      </p:sp>
    </p:spTree>
    <p:extLst>
      <p:ext uri="{BB962C8B-B14F-4D97-AF65-F5344CB8AC3E}">
        <p14:creationId xmlns:p14="http://schemas.microsoft.com/office/powerpoint/2010/main" val="5260576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CC slide 2 "/>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62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59632" y="274638"/>
            <a:ext cx="7427168" cy="1143000"/>
          </a:xfrm>
        </p:spPr>
        <p:txBody>
          <a:bodyPr>
            <a:normAutofit/>
          </a:bodyPr>
          <a:lstStyle/>
          <a:p>
            <a:pPr algn="l"/>
            <a:r>
              <a:rPr lang="en-GB" sz="3600" b="1" u="sng" dirty="0" smtClean="0">
                <a:solidFill>
                  <a:srgbClr val="0000FF"/>
                </a:solidFill>
                <a:latin typeface="Calibri" panose="020F0502020204030204" pitchFamily="34" charset="0"/>
              </a:rPr>
              <a:t>A reminder that: Target setting</a:t>
            </a:r>
            <a:endParaRPr lang="en-GB" sz="3600" b="1" u="sng" dirty="0">
              <a:solidFill>
                <a:srgbClr val="0000FF"/>
              </a:solidFill>
              <a:latin typeface="Calibri" panose="020F0502020204030204" pitchFamily="34" charset="0"/>
            </a:endParaRPr>
          </a:p>
        </p:txBody>
      </p:sp>
      <p:sp>
        <p:nvSpPr>
          <p:cNvPr id="3" name="Content Placeholder 2"/>
          <p:cNvSpPr>
            <a:spLocks noGrp="1"/>
          </p:cNvSpPr>
          <p:nvPr>
            <p:ph idx="1"/>
          </p:nvPr>
        </p:nvSpPr>
        <p:spPr>
          <a:xfrm>
            <a:off x="1403648" y="1268760"/>
            <a:ext cx="7283152" cy="4824536"/>
          </a:xfrm>
        </p:spPr>
        <p:txBody>
          <a:bodyPr>
            <a:noAutofit/>
          </a:bodyPr>
          <a:lstStyle/>
          <a:p>
            <a:pPr algn="just"/>
            <a:r>
              <a:rPr lang="en-GB" sz="2400" dirty="0" smtClean="0">
                <a:latin typeface="Comic Sans MS" panose="030F0702030302020204" pitchFamily="66" charset="0"/>
              </a:rPr>
              <a:t>Students are expected to make ‘progress’ from their individual ‘starting points’, this is usually from their Year 6 SATs levels. </a:t>
            </a:r>
          </a:p>
          <a:p>
            <a:pPr algn="just"/>
            <a:endParaRPr lang="en-GB" sz="1000" dirty="0" smtClean="0">
              <a:latin typeface="Comic Sans MS" panose="030F0702030302020204" pitchFamily="66" charset="0"/>
            </a:endParaRPr>
          </a:p>
          <a:p>
            <a:pPr algn="just"/>
            <a:r>
              <a:rPr lang="en-GB" sz="2400" dirty="0" smtClean="0">
                <a:latin typeface="Comic Sans MS" panose="030F0702030302020204" pitchFamily="66" charset="0"/>
              </a:rPr>
              <a:t>The </a:t>
            </a:r>
            <a:r>
              <a:rPr lang="en-GB" sz="2400" dirty="0" err="1" smtClean="0">
                <a:latin typeface="Comic Sans MS" panose="030F0702030302020204" pitchFamily="66" charset="0"/>
              </a:rPr>
              <a:t>DfE</a:t>
            </a:r>
            <a:r>
              <a:rPr lang="en-GB" sz="2400" dirty="0" smtClean="0">
                <a:latin typeface="Comic Sans MS" panose="030F0702030302020204" pitchFamily="66" charset="0"/>
              </a:rPr>
              <a:t> has calculated national average progress from these starting points.   </a:t>
            </a:r>
          </a:p>
          <a:p>
            <a:pPr marL="0" indent="0" algn="just">
              <a:buNone/>
            </a:pPr>
            <a:endParaRPr lang="en-GB" sz="1000" dirty="0" smtClean="0">
              <a:latin typeface="Comic Sans MS" panose="030F0702030302020204" pitchFamily="66" charset="0"/>
            </a:endParaRPr>
          </a:p>
          <a:p>
            <a:pPr algn="just"/>
            <a:r>
              <a:rPr lang="en-GB" sz="2400" dirty="0" smtClean="0">
                <a:latin typeface="Comic Sans MS" panose="030F0702030302020204" pitchFamily="66" charset="0"/>
              </a:rPr>
              <a:t>The targets we use represent good progress from these start points for each individual.</a:t>
            </a:r>
          </a:p>
          <a:p>
            <a:pPr marL="0" indent="0" algn="just">
              <a:buNone/>
            </a:pPr>
            <a:endParaRPr lang="en-GB" sz="1000" dirty="0">
              <a:latin typeface="Comic Sans MS" panose="030F0702030302020204" pitchFamily="66" charset="0"/>
            </a:endParaRPr>
          </a:p>
          <a:p>
            <a:pPr algn="just"/>
            <a:r>
              <a:rPr lang="en-GB" sz="2400" dirty="0" smtClean="0">
                <a:latin typeface="Comic Sans MS" panose="030F0702030302020204" pitchFamily="66" charset="0"/>
              </a:rPr>
              <a:t>The targets are not a ceiling on expectation</a:t>
            </a:r>
            <a:endParaRPr lang="en-GB" sz="1600" dirty="0" smtClean="0">
              <a:latin typeface="Comic Sans MS" panose="030F0702030302020204" pitchFamily="66" charset="0"/>
            </a:endParaRPr>
          </a:p>
        </p:txBody>
      </p:sp>
    </p:spTree>
    <p:extLst>
      <p:ext uri="{BB962C8B-B14F-4D97-AF65-F5344CB8AC3E}">
        <p14:creationId xmlns:p14="http://schemas.microsoft.com/office/powerpoint/2010/main" val="217910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912956"/>
            <a:ext cx="6480720" cy="4460260"/>
          </a:xfrm>
          <a:prstGeom prst="rect">
            <a:avLst/>
          </a:prstGeom>
        </p:spPr>
      </p:pic>
      <p:sp>
        <p:nvSpPr>
          <p:cNvPr id="5" name="Rectangle 4"/>
          <p:cNvSpPr/>
          <p:nvPr/>
        </p:nvSpPr>
        <p:spPr>
          <a:xfrm>
            <a:off x="734146" y="210447"/>
            <a:ext cx="7438254" cy="523220"/>
          </a:xfrm>
          <a:prstGeom prst="rect">
            <a:avLst/>
          </a:prstGeom>
        </p:spPr>
        <p:txBody>
          <a:bodyPr wrap="none">
            <a:spAutoFit/>
          </a:bodyPr>
          <a:lstStyle/>
          <a:p>
            <a:pPr algn="r"/>
            <a:r>
              <a:rPr lang="en-GB" sz="2800" u="sng" dirty="0">
                <a:latin typeface="Comic Sans MS" panose="030F0702030302020204" pitchFamily="66" charset="0"/>
              </a:rPr>
              <a:t>Mind </a:t>
            </a:r>
            <a:r>
              <a:rPr lang="en-GB" sz="2800" u="sng" dirty="0" smtClean="0">
                <a:latin typeface="Comic Sans MS" panose="030F0702030302020204" pitchFamily="66" charset="0"/>
              </a:rPr>
              <a:t>Maps are good </a:t>
            </a:r>
            <a:r>
              <a:rPr lang="en-GB" sz="2800" u="sng" dirty="0">
                <a:latin typeface="Comic Sans MS" panose="030F0702030302020204" pitchFamily="66" charset="0"/>
              </a:rPr>
              <a:t>for </a:t>
            </a:r>
            <a:r>
              <a:rPr lang="en-GB" sz="2800" u="sng" dirty="0" smtClean="0">
                <a:latin typeface="Comic Sans MS" panose="030F0702030302020204" pitchFamily="66" charset="0"/>
              </a:rPr>
              <a:t>summarising topics</a:t>
            </a:r>
            <a:endParaRPr lang="en-GB" sz="2800" u="sng" dirty="0">
              <a:latin typeface="Comic Sans MS" panose="030F0702030302020204" pitchFamily="66" charset="0"/>
            </a:endParaRPr>
          </a:p>
        </p:txBody>
      </p:sp>
      <p:sp>
        <p:nvSpPr>
          <p:cNvPr id="6" name="Rectangle 5"/>
          <p:cNvSpPr/>
          <p:nvPr/>
        </p:nvSpPr>
        <p:spPr>
          <a:xfrm>
            <a:off x="247013" y="5013176"/>
            <a:ext cx="8896987" cy="1384995"/>
          </a:xfrm>
          <a:prstGeom prst="rect">
            <a:avLst/>
          </a:prstGeom>
        </p:spPr>
        <p:txBody>
          <a:bodyPr wrap="none">
            <a:spAutoFit/>
          </a:bodyPr>
          <a:lstStyle/>
          <a:p>
            <a:endParaRPr lang="en-GB" sz="2800" dirty="0" smtClean="0">
              <a:latin typeface="Comic Sans MS" panose="030F0702030302020204" pitchFamily="66" charset="0"/>
            </a:endParaRPr>
          </a:p>
          <a:p>
            <a:r>
              <a:rPr lang="en-GB" sz="2800" dirty="0">
                <a:latin typeface="Comic Sans MS" panose="030F0702030302020204" pitchFamily="66" charset="0"/>
              </a:rPr>
              <a:t>M</a:t>
            </a:r>
            <a:r>
              <a:rPr lang="en-GB" sz="2800" dirty="0" smtClean="0">
                <a:latin typeface="Comic Sans MS" panose="030F0702030302020204" pitchFamily="66" charset="0"/>
              </a:rPr>
              <a:t>ust be re-visited regularly, positioned somewhere </a:t>
            </a:r>
          </a:p>
          <a:p>
            <a:r>
              <a:rPr lang="en-GB" sz="2800" dirty="0" smtClean="0">
                <a:latin typeface="Comic Sans MS" panose="030F0702030302020204" pitchFamily="66" charset="0"/>
              </a:rPr>
              <a:t>prominent, quizzed on</a:t>
            </a:r>
            <a:endParaRPr lang="en-GB" sz="2800" dirty="0">
              <a:latin typeface="Comic Sans MS" panose="030F0702030302020204" pitchFamily="66" charset="0"/>
            </a:endParaRPr>
          </a:p>
        </p:txBody>
      </p:sp>
    </p:spTree>
    <p:extLst>
      <p:ext uri="{BB962C8B-B14F-4D97-AF65-F5344CB8AC3E}">
        <p14:creationId xmlns:p14="http://schemas.microsoft.com/office/powerpoint/2010/main" val="31938781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96552" y="1315372"/>
            <a:ext cx="9361040" cy="5209973"/>
            <a:chOff x="628650" y="1599202"/>
            <a:chExt cx="7886700" cy="4104809"/>
          </a:xfrm>
        </p:grpSpPr>
        <p:sp>
          <p:nvSpPr>
            <p:cNvPr id="3" name="Content Placeholder 2"/>
            <p:cNvSpPr txBox="1">
              <a:spLocks/>
            </p:cNvSpPr>
            <p:nvPr/>
          </p:nvSpPr>
          <p:spPr>
            <a:xfrm>
              <a:off x="628650" y="2001280"/>
              <a:ext cx="7886700" cy="34313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lgn="ctr">
                <a:buNone/>
              </a:pPr>
              <a:endParaRPr lang="en-GB" altLang="en-US" dirty="0"/>
            </a:p>
            <a:p>
              <a:pPr marL="342900" lvl="1" indent="0" algn="ctr">
                <a:buNone/>
              </a:pPr>
              <a:endParaRPr lang="en-GB" altLang="en-US" dirty="0"/>
            </a:p>
            <a:p>
              <a:pPr lvl="1" algn="ctr"/>
              <a:endParaRPr lang="en-GB" altLang="en-US" dirty="0"/>
            </a:p>
            <a:p>
              <a:pPr marL="342900" lvl="1" indent="0" algn="ctr">
                <a:buNone/>
              </a:pPr>
              <a:endParaRPr lang="en-GB" altLang="en-US" dirty="0"/>
            </a:p>
            <a:p>
              <a:pPr marL="342900" lvl="1" indent="0" algn="ctr">
                <a:buNone/>
              </a:pPr>
              <a:r>
                <a:rPr lang="en-GB" altLang="en-US" dirty="0"/>
                <a:t>		</a:t>
              </a:r>
            </a:p>
            <a:p>
              <a:pPr marL="342900" lvl="1" indent="0" algn="ctr">
                <a:buNone/>
              </a:pPr>
              <a:endParaRPr lang="en-GB" altLang="en-US" dirty="0"/>
            </a:p>
            <a:p>
              <a:pPr marL="342900" lvl="1" indent="0" algn="ctr">
                <a:buNone/>
              </a:pPr>
              <a:endParaRPr lang="en-US" altLang="en-US" dirty="0"/>
            </a:p>
            <a:p>
              <a:pPr algn="ctr"/>
              <a:endParaRPr lang="en-GB" sz="2100" dirty="0"/>
            </a:p>
          </p:txBody>
        </p:sp>
        <p:graphicFrame>
          <p:nvGraphicFramePr>
            <p:cNvPr id="5" name="Chart 4"/>
            <p:cNvGraphicFramePr/>
            <p:nvPr>
              <p:extLst>
                <p:ext uri="{D42A27DB-BD31-4B8C-83A1-F6EECF244321}">
                  <p14:modId xmlns:p14="http://schemas.microsoft.com/office/powerpoint/2010/main" val="1996323780"/>
                </p:ext>
              </p:extLst>
            </p:nvPr>
          </p:nvGraphicFramePr>
          <p:xfrm>
            <a:off x="3406579" y="2363374"/>
            <a:ext cx="2528888" cy="2400300"/>
          </p:xfrm>
          <a:graphic>
            <a:graphicData uri="http://schemas.openxmlformats.org/drawingml/2006/chart">
              <c:chart xmlns:c="http://schemas.openxmlformats.org/drawingml/2006/chart" xmlns:r="http://schemas.openxmlformats.org/officeDocument/2006/relationships" r:id="rId2"/>
            </a:graphicData>
          </a:graphic>
        </p:graphicFrame>
        <p:sp>
          <p:nvSpPr>
            <p:cNvPr id="6" name="Rounded Rectangular Callout 5"/>
            <p:cNvSpPr>
              <a:spLocks noChangeArrowheads="1"/>
            </p:cNvSpPr>
            <p:nvPr/>
          </p:nvSpPr>
          <p:spPr bwMode="auto">
            <a:xfrm>
              <a:off x="1567668" y="1711774"/>
              <a:ext cx="2761664" cy="764381"/>
            </a:xfrm>
            <a:prstGeom prst="wedgeRoundRectCallout">
              <a:avLst>
                <a:gd name="adj1" fmla="val 26815"/>
                <a:gd name="adj2" fmla="val 95463"/>
                <a:gd name="adj3" fmla="val 16667"/>
              </a:avLst>
            </a:prstGeom>
            <a:noFill/>
            <a:ln w="25400">
              <a:solidFill>
                <a:srgbClr val="C2D69B"/>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algn="ctr" defTabSz="685800" eaLnBrk="0" hangingPunct="0"/>
              <a:r>
                <a:rPr lang="en-US" altLang="en-US"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Classwork</a:t>
              </a:r>
              <a:endParaRPr lang="en-US" altLang="en-US" sz="1100" dirty="0"/>
            </a:p>
            <a:p>
              <a:pPr algn="ctr" defTabSz="685800" eaLnBrk="0" hangingPunct="0"/>
              <a:r>
                <a:rPr lang="en-US" altLang="en-US" sz="1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Copying examples with notes and completing questions during lessons</a:t>
              </a:r>
              <a:endParaRPr lang="en-US" altLang="en-US" sz="2000" dirty="0">
                <a:latin typeface="Arial" panose="020B0604020202020204" pitchFamily="34" charset="0"/>
              </a:endParaRPr>
            </a:p>
          </p:txBody>
        </p:sp>
        <p:sp>
          <p:nvSpPr>
            <p:cNvPr id="7" name="Rounded Rectangular Callout 6"/>
            <p:cNvSpPr>
              <a:spLocks noChangeArrowheads="1"/>
            </p:cNvSpPr>
            <p:nvPr/>
          </p:nvSpPr>
          <p:spPr bwMode="auto">
            <a:xfrm>
              <a:off x="5305736" y="1693996"/>
              <a:ext cx="2314575" cy="764381"/>
            </a:xfrm>
            <a:prstGeom prst="wedgeRoundRectCallout">
              <a:avLst>
                <a:gd name="adj1" fmla="val -25653"/>
                <a:gd name="adj2" fmla="val 98255"/>
                <a:gd name="adj3" fmla="val 16667"/>
              </a:avLst>
            </a:prstGeom>
            <a:noFill/>
            <a:ln w="25400">
              <a:solidFill>
                <a:srgbClr val="8DB3E2"/>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algn="ctr" defTabSz="685800" eaLnBrk="0" hangingPunct="0"/>
              <a:r>
                <a:rPr lang="en-US" altLang="en-US"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Reactive Study</a:t>
              </a:r>
              <a:endParaRPr lang="en-US" altLang="en-US" sz="1100" dirty="0"/>
            </a:p>
            <a:p>
              <a:pPr algn="ctr" defTabSz="685800" eaLnBrk="0" hangingPunct="0"/>
              <a:r>
                <a:rPr lang="en-US" altLang="en-US" sz="1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Work that you </a:t>
              </a:r>
              <a:r>
                <a:rPr lang="en-US" altLang="en-US" sz="1600" i="1"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have</a:t>
              </a:r>
              <a:r>
                <a:rPr lang="en-US" altLang="en-US" sz="1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to do at home, i.e. homework</a:t>
              </a:r>
              <a:endParaRPr lang="en-US" altLang="en-US" sz="1100" dirty="0"/>
            </a:p>
            <a:p>
              <a:pPr algn="ctr" defTabSz="685800" eaLnBrk="0" hangingPunct="0"/>
              <a:endParaRPr lang="en-US" altLang="en-US" sz="1350" dirty="0">
                <a:latin typeface="Arial" panose="020B0604020202020204" pitchFamily="34" charset="0"/>
              </a:endParaRPr>
            </a:p>
          </p:txBody>
        </p:sp>
        <p:sp>
          <p:nvSpPr>
            <p:cNvPr id="8" name="Rounded Rectangular Callout 7"/>
            <p:cNvSpPr>
              <a:spLocks noChangeArrowheads="1"/>
            </p:cNvSpPr>
            <p:nvPr/>
          </p:nvSpPr>
          <p:spPr bwMode="auto">
            <a:xfrm>
              <a:off x="4121413" y="4932486"/>
              <a:ext cx="2755930" cy="771525"/>
            </a:xfrm>
            <a:prstGeom prst="wedgeRoundRectCallout">
              <a:avLst>
                <a:gd name="adj1" fmla="val 889"/>
                <a:gd name="adj2" fmla="val -86880"/>
                <a:gd name="adj3" fmla="val 16667"/>
              </a:avLst>
            </a:prstGeom>
            <a:noFill/>
            <a:ln w="25400">
              <a:solidFill>
                <a:srgbClr val="D99594"/>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algn="ctr" defTabSz="685800" eaLnBrk="0" hangingPunct="0"/>
              <a:r>
                <a:rPr lang="en-US" altLang="en-US"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Proactive Study</a:t>
              </a:r>
              <a:endParaRPr lang="en-US" altLang="en-US" sz="1100" dirty="0"/>
            </a:p>
            <a:p>
              <a:pPr algn="ctr" defTabSz="685800" eaLnBrk="0" hangingPunct="0"/>
              <a:r>
                <a:rPr lang="en-US" altLang="en-US" sz="16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Work that you choose to do at home, setting yourself your own work</a:t>
              </a:r>
              <a:endParaRPr lang="en-US" altLang="en-US" sz="1100" dirty="0"/>
            </a:p>
            <a:p>
              <a:pPr algn="ctr" defTabSz="685800" eaLnBrk="0" hangingPunct="0"/>
              <a:endParaRPr lang="en-US" altLang="en-US" sz="1350" dirty="0">
                <a:latin typeface="Arial" panose="020B0604020202020204" pitchFamily="34" charset="0"/>
              </a:endParaRPr>
            </a:p>
          </p:txBody>
        </p:sp>
        <p:sp>
          <p:nvSpPr>
            <p:cNvPr id="9" name="Rectangle 5"/>
            <p:cNvSpPr>
              <a:spLocks noChangeArrowheads="1"/>
            </p:cNvSpPr>
            <p:nvPr/>
          </p:nvSpPr>
          <p:spPr bwMode="auto">
            <a:xfrm>
              <a:off x="3365099" y="1599202"/>
              <a:ext cx="116740" cy="272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ctr"/>
              <a:endParaRPr lang="en-GB"/>
            </a:p>
          </p:txBody>
        </p:sp>
        <p:sp>
          <p:nvSpPr>
            <p:cNvPr id="10" name="Rectangle 8"/>
            <p:cNvSpPr>
              <a:spLocks noChangeArrowheads="1"/>
            </p:cNvSpPr>
            <p:nvPr/>
          </p:nvSpPr>
          <p:spPr bwMode="auto">
            <a:xfrm>
              <a:off x="3365100" y="1805703"/>
              <a:ext cx="116740" cy="545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ctr" defTabSz="685800" eaLnBrk="0" hangingPunct="0"/>
              <a:r>
                <a:rPr lang="en-GB" altLang="en-US" sz="1350">
                  <a:latin typeface="Arial" panose="020B0604020202020204" pitchFamily="34" charset="0"/>
                </a:rPr>
                <a:t/>
              </a:r>
              <a:br>
                <a:rPr lang="en-GB" altLang="en-US" sz="1350">
                  <a:latin typeface="Arial" panose="020B0604020202020204" pitchFamily="34" charset="0"/>
                </a:rPr>
              </a:br>
              <a:endParaRPr lang="en-GB" altLang="en-US" sz="1350">
                <a:latin typeface="Arial" panose="020B0604020202020204" pitchFamily="34" charset="0"/>
              </a:endParaRPr>
            </a:p>
            <a:p>
              <a:pPr algn="ctr" defTabSz="685800" eaLnBrk="0" hangingPunct="0"/>
              <a:endParaRPr lang="en-GB" altLang="en-US" sz="1350">
                <a:latin typeface="Arial" panose="020B0604020202020204" pitchFamily="34" charset="0"/>
              </a:endParaRPr>
            </a:p>
          </p:txBody>
        </p:sp>
        <p:sp>
          <p:nvSpPr>
            <p:cNvPr id="11" name="Rectangle 10"/>
            <p:cNvSpPr>
              <a:spLocks noChangeArrowheads="1"/>
            </p:cNvSpPr>
            <p:nvPr/>
          </p:nvSpPr>
          <p:spPr bwMode="auto">
            <a:xfrm>
              <a:off x="3365099" y="2113551"/>
              <a:ext cx="116740" cy="272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ctr"/>
              <a:endParaRPr lang="en-GB"/>
            </a:p>
          </p:txBody>
        </p:sp>
        <p:sp>
          <p:nvSpPr>
            <p:cNvPr id="12" name="Rectangle 11"/>
            <p:cNvSpPr>
              <a:spLocks noChangeArrowheads="1"/>
            </p:cNvSpPr>
            <p:nvPr/>
          </p:nvSpPr>
          <p:spPr bwMode="auto">
            <a:xfrm>
              <a:off x="3365100" y="4459293"/>
              <a:ext cx="116740" cy="381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ctr" defTabSz="685800" eaLnBrk="0" hangingPunct="0"/>
              <a:endParaRPr lang="en-GB" altLang="en-US" sz="1350">
                <a:latin typeface="Arial" panose="020B0604020202020204" pitchFamily="34" charset="0"/>
              </a:endParaRPr>
            </a:p>
            <a:p>
              <a:pPr algn="ctr" defTabSz="685800" eaLnBrk="0" hangingPunct="0"/>
              <a:endParaRPr lang="en-GB" altLang="en-US" sz="1350">
                <a:latin typeface="Arial" panose="020B0604020202020204" pitchFamily="34" charset="0"/>
              </a:endParaRPr>
            </a:p>
          </p:txBody>
        </p:sp>
      </p:grpSp>
      <p:sp>
        <p:nvSpPr>
          <p:cNvPr id="13" name="Rectangle 12"/>
          <p:cNvSpPr/>
          <p:nvPr/>
        </p:nvSpPr>
        <p:spPr>
          <a:xfrm>
            <a:off x="3238895" y="447781"/>
            <a:ext cx="2696572" cy="523220"/>
          </a:xfrm>
          <a:prstGeom prst="rect">
            <a:avLst/>
          </a:prstGeom>
        </p:spPr>
        <p:txBody>
          <a:bodyPr wrap="none">
            <a:spAutoFit/>
          </a:bodyPr>
          <a:lstStyle/>
          <a:p>
            <a:pPr algn="ctr">
              <a:spcAft>
                <a:spcPts val="0"/>
              </a:spcAft>
            </a:pPr>
            <a:r>
              <a:rPr lang="en-GB" sz="2800" u="sng" dirty="0">
                <a:latin typeface="Comic Sans MS" panose="030F0702030302020204" pitchFamily="66" charset="0"/>
              </a:rPr>
              <a:t>Types of Work</a:t>
            </a:r>
          </a:p>
        </p:txBody>
      </p:sp>
    </p:spTree>
    <p:extLst>
      <p:ext uri="{BB962C8B-B14F-4D97-AF65-F5344CB8AC3E}">
        <p14:creationId xmlns:p14="http://schemas.microsoft.com/office/powerpoint/2010/main" val="39177178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563888" y="260648"/>
            <a:ext cx="5297366"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300" u="sng" dirty="0"/>
              <a:t>Websites</a:t>
            </a:r>
          </a:p>
        </p:txBody>
      </p:sp>
      <p:sp>
        <p:nvSpPr>
          <p:cNvPr id="3" name="Content Placeholder 2"/>
          <p:cNvSpPr txBox="1">
            <a:spLocks/>
          </p:cNvSpPr>
          <p:nvPr/>
        </p:nvSpPr>
        <p:spPr>
          <a:xfrm>
            <a:off x="26328" y="1611137"/>
            <a:ext cx="7886700" cy="34313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altLang="en-US" sz="2800" dirty="0" err="1">
                <a:latin typeface="Comic Sans MS" panose="030F0702030302020204" pitchFamily="66" charset="0"/>
              </a:rPr>
              <a:t>MathsWatch</a:t>
            </a:r>
            <a:r>
              <a:rPr lang="en-GB" altLang="en-US" dirty="0"/>
              <a:t>   (</a:t>
            </a:r>
            <a:r>
              <a:rPr lang="en-GB" altLang="en-US" dirty="0">
                <a:hlinkClick r:id="rId3"/>
              </a:rPr>
              <a:t>https://vle.mathswatch.co.uk/vle/</a:t>
            </a:r>
            <a:r>
              <a:rPr lang="en-GB" altLang="en-US" dirty="0"/>
              <a:t>)</a:t>
            </a:r>
          </a:p>
          <a:p>
            <a:pPr lvl="1"/>
            <a:endParaRPr lang="en-GB" altLang="en-US" dirty="0"/>
          </a:p>
          <a:p>
            <a:pPr lvl="3"/>
            <a:r>
              <a:rPr lang="en-GB" altLang="en-US" sz="2800" dirty="0">
                <a:latin typeface="Comic Sans MS" panose="030F0702030302020204" pitchFamily="66" charset="0"/>
              </a:rPr>
              <a:t>Videos</a:t>
            </a:r>
          </a:p>
          <a:p>
            <a:pPr lvl="3"/>
            <a:r>
              <a:rPr lang="en-GB" altLang="en-US" sz="2800" dirty="0">
                <a:latin typeface="Comic Sans MS" panose="030F0702030302020204" pitchFamily="66" charset="0"/>
              </a:rPr>
              <a:t>Easy to navigate</a:t>
            </a:r>
          </a:p>
          <a:p>
            <a:pPr lvl="3"/>
            <a:r>
              <a:rPr lang="en-GB" altLang="en-US" sz="2800" dirty="0">
                <a:latin typeface="Comic Sans MS" panose="030F0702030302020204" pitchFamily="66" charset="0"/>
              </a:rPr>
              <a:t>Easy to access worksheets</a:t>
            </a:r>
          </a:p>
          <a:p>
            <a:pPr lvl="3"/>
            <a:r>
              <a:rPr lang="en-GB" altLang="en-US" sz="2800" dirty="0">
                <a:latin typeface="Comic Sans MS" panose="030F0702030302020204" pitchFamily="66" charset="0"/>
              </a:rPr>
              <a:t>Interactive Quizzes</a:t>
            </a:r>
          </a:p>
          <a:p>
            <a:pPr lvl="3"/>
            <a:r>
              <a:rPr lang="en-GB" altLang="en-US" sz="2800" dirty="0">
                <a:latin typeface="Comic Sans MS" panose="030F0702030302020204" pitchFamily="66" charset="0"/>
              </a:rPr>
              <a:t>Records progress</a:t>
            </a:r>
          </a:p>
          <a:p>
            <a:pPr lvl="3"/>
            <a:r>
              <a:rPr lang="en-GB" altLang="en-US" sz="2800" dirty="0">
                <a:latin typeface="Comic Sans MS" panose="030F0702030302020204" pitchFamily="66" charset="0"/>
              </a:rPr>
              <a:t>Homework quizzes (these can be printed out)</a:t>
            </a:r>
          </a:p>
          <a:p>
            <a:pPr lvl="3"/>
            <a:r>
              <a:rPr lang="en-GB" altLang="en-US" sz="2800" dirty="0">
                <a:latin typeface="Comic Sans MS" panose="030F0702030302020204" pitchFamily="66" charset="0"/>
              </a:rPr>
              <a:t>List of clips (see separate handout)</a:t>
            </a:r>
          </a:p>
          <a:p>
            <a:pPr marL="342900" lvl="1" indent="0">
              <a:buNone/>
            </a:pPr>
            <a:endParaRPr lang="en-GB" altLang="en-US" dirty="0"/>
          </a:p>
          <a:p>
            <a:pPr lvl="1"/>
            <a:endParaRPr lang="en-GB" altLang="en-US" dirty="0"/>
          </a:p>
          <a:p>
            <a:pPr lvl="1"/>
            <a:endParaRPr lang="en-GB" altLang="en-US" dirty="0"/>
          </a:p>
          <a:p>
            <a:pPr marL="342900" lvl="1" indent="0">
              <a:buNone/>
            </a:pPr>
            <a:endParaRPr lang="en-GB" altLang="en-US" dirty="0"/>
          </a:p>
          <a:p>
            <a:pPr marL="342900" lvl="1" indent="0">
              <a:buNone/>
            </a:pPr>
            <a:r>
              <a:rPr lang="en-GB" altLang="en-US" dirty="0"/>
              <a:t>		</a:t>
            </a:r>
          </a:p>
          <a:p>
            <a:pPr marL="342900" lvl="1" indent="0">
              <a:buNone/>
            </a:pPr>
            <a:endParaRPr lang="en-GB" altLang="en-US" dirty="0"/>
          </a:p>
          <a:p>
            <a:pPr marL="342900" lvl="1" indent="0">
              <a:buNone/>
            </a:pPr>
            <a:endParaRPr lang="en-US" altLang="en-US" dirty="0"/>
          </a:p>
          <a:p>
            <a:endParaRPr lang="en-GB" sz="2100" dirty="0"/>
          </a:p>
        </p:txBody>
      </p:sp>
      <p:pic>
        <p:nvPicPr>
          <p:cNvPr id="5" name="Picture 4"/>
          <p:cNvPicPr>
            <a:picLocks noChangeAspect="1"/>
          </p:cNvPicPr>
          <p:nvPr/>
        </p:nvPicPr>
        <p:blipFill rotWithShape="1">
          <a:blip r:embed="rId4"/>
          <a:srcRect l="14734" r="15535"/>
          <a:stretch/>
        </p:blipFill>
        <p:spPr>
          <a:xfrm>
            <a:off x="6495966" y="2204864"/>
            <a:ext cx="2332915" cy="1873523"/>
          </a:xfrm>
          <a:prstGeom prst="rect">
            <a:avLst/>
          </a:prstGeom>
        </p:spPr>
      </p:pic>
    </p:spTree>
    <p:extLst>
      <p:ext uri="{BB962C8B-B14F-4D97-AF65-F5344CB8AC3E}">
        <p14:creationId xmlns:p14="http://schemas.microsoft.com/office/powerpoint/2010/main" val="29550362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1000"/>
                                        <p:tgtEl>
                                          <p:spTgt spid="3">
                                            <p:txEl>
                                              <p:pRg st="7" end="7"/>
                                            </p:txEl>
                                          </p:spTgt>
                                        </p:tgtEl>
                                      </p:cBhvr>
                                    </p:animEffect>
                                    <p:anim calcmode="lin" valueType="num">
                                      <p:cBhvr>
                                        <p:cTn id="3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1000"/>
                                        <p:tgtEl>
                                          <p:spTgt spid="3">
                                            <p:txEl>
                                              <p:pRg st="8" end="8"/>
                                            </p:txEl>
                                          </p:spTgt>
                                        </p:tgtEl>
                                      </p:cBhvr>
                                    </p:animEffect>
                                    <p:anim calcmode="lin" valueType="num">
                                      <p:cBhvr>
                                        <p:cTn id="4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animEffect transition="in" filter="fade">
                                      <p:cBhvr>
                                        <p:cTn id="47" dur="1000"/>
                                        <p:tgtEl>
                                          <p:spTgt spid="3">
                                            <p:txEl>
                                              <p:pRg st="13" end="13"/>
                                            </p:txEl>
                                          </p:spTgt>
                                        </p:tgtEl>
                                      </p:cBhvr>
                                    </p:animEffect>
                                    <p:anim calcmode="lin" valueType="num">
                                      <p:cBhvr>
                                        <p:cTn id="48"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4734" r="15535"/>
          <a:stretch/>
        </p:blipFill>
        <p:spPr>
          <a:xfrm>
            <a:off x="7953236" y="928900"/>
            <a:ext cx="1108872" cy="890516"/>
          </a:xfrm>
          <a:prstGeom prst="rect">
            <a:avLst/>
          </a:prstGeom>
        </p:spPr>
      </p:pic>
      <p:pic>
        <p:nvPicPr>
          <p:cNvPr id="4" name="Picture 3"/>
          <p:cNvPicPr>
            <a:picLocks noChangeAspect="1"/>
          </p:cNvPicPr>
          <p:nvPr/>
        </p:nvPicPr>
        <p:blipFill rotWithShape="1">
          <a:blip r:embed="rId3"/>
          <a:srcRect l="6940" t="10528" r="8433" b="9035"/>
          <a:stretch/>
        </p:blipFill>
        <p:spPr>
          <a:xfrm>
            <a:off x="232904" y="1833126"/>
            <a:ext cx="8652239" cy="4623684"/>
          </a:xfrm>
          <a:prstGeom prst="rect">
            <a:avLst/>
          </a:prstGeom>
        </p:spPr>
      </p:pic>
      <p:grpSp>
        <p:nvGrpSpPr>
          <p:cNvPr id="12" name="Group 11"/>
          <p:cNvGrpSpPr/>
          <p:nvPr/>
        </p:nvGrpSpPr>
        <p:grpSpPr>
          <a:xfrm>
            <a:off x="35595" y="321828"/>
            <a:ext cx="4248373" cy="1938675"/>
            <a:chOff x="-86799" y="-713896"/>
            <a:chExt cx="5664498" cy="2584899"/>
          </a:xfrm>
        </p:grpSpPr>
        <p:sp>
          <p:nvSpPr>
            <p:cNvPr id="6" name="Oval 5"/>
            <p:cNvSpPr/>
            <p:nvPr/>
          </p:nvSpPr>
          <p:spPr>
            <a:xfrm>
              <a:off x="4011356" y="1132763"/>
              <a:ext cx="1566343" cy="73824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Curved Connector 9"/>
            <p:cNvCxnSpPr/>
            <p:nvPr/>
          </p:nvCxnSpPr>
          <p:spPr>
            <a:xfrm>
              <a:off x="3064391" y="603230"/>
              <a:ext cx="1024186" cy="611419"/>
            </a:xfrm>
            <a:prstGeom prst="curvedConnector3">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6799" y="-713896"/>
              <a:ext cx="3637174" cy="1846659"/>
            </a:xfrm>
            <a:prstGeom prst="rect">
              <a:avLst/>
            </a:prstGeom>
            <a:noFill/>
          </p:spPr>
          <p:txBody>
            <a:bodyPr wrap="square" rtlCol="0">
              <a:spAutoFit/>
            </a:bodyPr>
            <a:lstStyle/>
            <a:p>
              <a:pPr algn="ctr"/>
              <a:r>
                <a:rPr lang="en-GB" sz="2800" dirty="0">
                  <a:latin typeface="Comic Sans MS" panose="030F0702030302020204" pitchFamily="66" charset="0"/>
                </a:rPr>
                <a:t>Excellent in the run-up to the exams</a:t>
              </a:r>
            </a:p>
          </p:txBody>
        </p:sp>
      </p:grpSp>
      <p:grpSp>
        <p:nvGrpSpPr>
          <p:cNvPr id="26" name="Group 25"/>
          <p:cNvGrpSpPr/>
          <p:nvPr/>
        </p:nvGrpSpPr>
        <p:grpSpPr>
          <a:xfrm>
            <a:off x="5125435" y="78183"/>
            <a:ext cx="3171178" cy="2182320"/>
            <a:chOff x="6833911" y="-1038757"/>
            <a:chExt cx="4228236" cy="2909760"/>
          </a:xfrm>
        </p:grpSpPr>
        <p:sp>
          <p:nvSpPr>
            <p:cNvPr id="14" name="Oval 13"/>
            <p:cNvSpPr/>
            <p:nvPr/>
          </p:nvSpPr>
          <p:spPr>
            <a:xfrm>
              <a:off x="6833911" y="1132763"/>
              <a:ext cx="1566344" cy="73824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a:p>
          </p:txBody>
        </p:sp>
        <p:cxnSp>
          <p:nvCxnSpPr>
            <p:cNvPr id="15" name="Curved Connector 14"/>
            <p:cNvCxnSpPr/>
            <p:nvPr/>
          </p:nvCxnSpPr>
          <p:spPr>
            <a:xfrm rot="10800000" flipV="1">
              <a:off x="8016211" y="740702"/>
              <a:ext cx="582857" cy="370141"/>
            </a:xfrm>
            <a:prstGeom prst="curvedConnector3">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990746" y="-1038757"/>
              <a:ext cx="3071401" cy="1846660"/>
            </a:xfrm>
            <a:prstGeom prst="rect">
              <a:avLst/>
            </a:prstGeom>
            <a:noFill/>
          </p:spPr>
          <p:txBody>
            <a:bodyPr wrap="square" rtlCol="0">
              <a:spAutoFit/>
            </a:bodyPr>
            <a:lstStyle/>
            <a:p>
              <a:pPr algn="ctr"/>
              <a:r>
                <a:rPr lang="en-GB" sz="2800" dirty="0">
                  <a:latin typeface="Comic Sans MS" panose="030F0702030302020204" pitchFamily="66" charset="0"/>
                </a:rPr>
                <a:t>Printable follow-up questions</a:t>
              </a:r>
            </a:p>
          </p:txBody>
        </p:sp>
      </p:grpSp>
      <p:grpSp>
        <p:nvGrpSpPr>
          <p:cNvPr id="21" name="Group 20"/>
          <p:cNvGrpSpPr/>
          <p:nvPr/>
        </p:nvGrpSpPr>
        <p:grpSpPr>
          <a:xfrm>
            <a:off x="2717655" y="44624"/>
            <a:ext cx="3068291" cy="2233499"/>
            <a:chOff x="3596023" y="-1093348"/>
            <a:chExt cx="4091054" cy="2977999"/>
          </a:xfrm>
        </p:grpSpPr>
        <p:sp>
          <p:nvSpPr>
            <p:cNvPr id="22" name="Oval 21"/>
            <p:cNvSpPr/>
            <p:nvPr/>
          </p:nvSpPr>
          <p:spPr>
            <a:xfrm>
              <a:off x="5558257" y="1146411"/>
              <a:ext cx="1566342" cy="73824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Curved Connector 22"/>
            <p:cNvCxnSpPr/>
            <p:nvPr/>
          </p:nvCxnSpPr>
          <p:spPr>
            <a:xfrm rot="16200000" flipH="1">
              <a:off x="5356537" y="783553"/>
              <a:ext cx="693306" cy="385884"/>
            </a:xfrm>
            <a:prstGeom prst="curvedConnector3">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596023" y="-1093348"/>
              <a:ext cx="4091054" cy="1846660"/>
            </a:xfrm>
            <a:prstGeom prst="rect">
              <a:avLst/>
            </a:prstGeom>
            <a:noFill/>
          </p:spPr>
          <p:txBody>
            <a:bodyPr wrap="square" rtlCol="0">
              <a:spAutoFit/>
            </a:bodyPr>
            <a:lstStyle/>
            <a:p>
              <a:pPr algn="ctr"/>
              <a:r>
                <a:rPr lang="en-GB" sz="2800" dirty="0">
                  <a:latin typeface="Comic Sans MS" panose="030F0702030302020204" pitchFamily="66" charset="0"/>
                </a:rPr>
                <a:t>Automatically marked check-up questions</a:t>
              </a:r>
            </a:p>
          </p:txBody>
        </p:sp>
      </p:grpSp>
    </p:spTree>
    <p:extLst>
      <p:ext uri="{BB962C8B-B14F-4D97-AF65-F5344CB8AC3E}">
        <p14:creationId xmlns:p14="http://schemas.microsoft.com/office/powerpoint/2010/main" val="113920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91880" y="188640"/>
            <a:ext cx="5297366"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300" u="sng" dirty="0"/>
              <a:t>Websites</a:t>
            </a:r>
          </a:p>
        </p:txBody>
      </p:sp>
      <p:sp>
        <p:nvSpPr>
          <p:cNvPr id="3" name="Content Placeholder 2"/>
          <p:cNvSpPr txBox="1">
            <a:spLocks/>
          </p:cNvSpPr>
          <p:nvPr/>
        </p:nvSpPr>
        <p:spPr>
          <a:xfrm>
            <a:off x="851" y="908720"/>
            <a:ext cx="7886700" cy="23770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altLang="en-US" dirty="0" err="1"/>
              <a:t>CorbettMaths</a:t>
            </a:r>
            <a:r>
              <a:rPr lang="en-GB" altLang="en-US" dirty="0"/>
              <a:t>   (</a:t>
            </a:r>
            <a:r>
              <a:rPr lang="en-GB" altLang="en-US" dirty="0">
                <a:hlinkClick r:id="rId2"/>
              </a:rPr>
              <a:t>https://corbettmaths.com/</a:t>
            </a:r>
            <a:r>
              <a:rPr lang="en-GB" altLang="en-US" dirty="0"/>
              <a:t>)</a:t>
            </a:r>
          </a:p>
          <a:p>
            <a:pPr lvl="1"/>
            <a:endParaRPr lang="en-GB" altLang="en-US" dirty="0"/>
          </a:p>
          <a:p>
            <a:pPr lvl="3"/>
            <a:r>
              <a:rPr lang="en-GB" altLang="en-US" sz="2800" dirty="0">
                <a:latin typeface="Comic Sans MS" panose="030F0702030302020204" pitchFamily="66" charset="0"/>
              </a:rPr>
              <a:t>5-a-day</a:t>
            </a:r>
          </a:p>
          <a:p>
            <a:pPr lvl="3"/>
            <a:r>
              <a:rPr lang="en-GB" altLang="en-US" sz="2800" dirty="0">
                <a:latin typeface="Comic Sans MS" panose="030F0702030302020204" pitchFamily="66" charset="0"/>
              </a:rPr>
              <a:t>Past papers</a:t>
            </a:r>
          </a:p>
          <a:p>
            <a:pPr lvl="3"/>
            <a:r>
              <a:rPr lang="en-GB" altLang="en-US" sz="2800" dirty="0">
                <a:latin typeface="Comic Sans MS" panose="030F0702030302020204" pitchFamily="66" charset="0"/>
              </a:rPr>
              <a:t>Videos</a:t>
            </a:r>
          </a:p>
          <a:p>
            <a:pPr lvl="3"/>
            <a:r>
              <a:rPr lang="en-GB" altLang="en-US" sz="2800" dirty="0">
                <a:latin typeface="Comic Sans MS" panose="030F0702030302020204" pitchFamily="66" charset="0"/>
              </a:rPr>
              <a:t>Worksheets (QR codes)</a:t>
            </a:r>
          </a:p>
          <a:p>
            <a:pPr lvl="3"/>
            <a:r>
              <a:rPr lang="en-GB" altLang="en-US" sz="2800" dirty="0">
                <a:latin typeface="Comic Sans MS" panose="030F0702030302020204" pitchFamily="66" charset="0"/>
              </a:rPr>
              <a:t>Answers!</a:t>
            </a:r>
          </a:p>
          <a:p>
            <a:pPr lvl="3"/>
            <a:endParaRPr lang="en-GB" altLang="en-US" sz="1950" dirty="0"/>
          </a:p>
          <a:p>
            <a:pPr lvl="1"/>
            <a:endParaRPr lang="en-GB" altLang="en-US" dirty="0"/>
          </a:p>
          <a:p>
            <a:pPr lvl="1"/>
            <a:endParaRPr lang="en-GB" altLang="en-US" dirty="0"/>
          </a:p>
          <a:p>
            <a:pPr lvl="1"/>
            <a:endParaRPr lang="en-GB" altLang="en-US" dirty="0"/>
          </a:p>
          <a:p>
            <a:pPr marL="342900" lvl="1" indent="0">
              <a:buNone/>
            </a:pPr>
            <a:endParaRPr lang="en-GB" altLang="en-US" dirty="0"/>
          </a:p>
          <a:p>
            <a:pPr marL="342900" lvl="1" indent="0">
              <a:buNone/>
            </a:pPr>
            <a:r>
              <a:rPr lang="en-GB" altLang="en-US" dirty="0"/>
              <a:t>		</a:t>
            </a:r>
          </a:p>
          <a:p>
            <a:pPr marL="342900" lvl="1" indent="0">
              <a:buNone/>
            </a:pPr>
            <a:endParaRPr lang="en-GB" altLang="en-US" dirty="0"/>
          </a:p>
          <a:p>
            <a:pPr marL="342900" lvl="1" indent="0">
              <a:buNone/>
            </a:pPr>
            <a:endParaRPr lang="en-US" altLang="en-US" dirty="0"/>
          </a:p>
          <a:p>
            <a:endParaRPr lang="en-GB" sz="2100" dirty="0"/>
          </a:p>
        </p:txBody>
      </p:sp>
      <p:sp>
        <p:nvSpPr>
          <p:cNvPr id="4" name="Content Placeholder 2"/>
          <p:cNvSpPr txBox="1">
            <a:spLocks/>
          </p:cNvSpPr>
          <p:nvPr/>
        </p:nvSpPr>
        <p:spPr>
          <a:xfrm>
            <a:off x="34196" y="4437112"/>
            <a:ext cx="8570251" cy="23770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altLang="en-US" dirty="0" err="1"/>
              <a:t>Mathsgenie</a:t>
            </a:r>
            <a:r>
              <a:rPr lang="en-GB" altLang="en-US" dirty="0"/>
              <a:t>   (</a:t>
            </a:r>
            <a:r>
              <a:rPr lang="en-GB" altLang="en-US" dirty="0">
                <a:hlinkClick r:id="rId3"/>
              </a:rPr>
              <a:t>https://www.mathsgenie.co.uk/</a:t>
            </a:r>
            <a:r>
              <a:rPr lang="en-GB" altLang="en-US" dirty="0"/>
              <a:t>)</a:t>
            </a:r>
          </a:p>
          <a:p>
            <a:pPr lvl="1"/>
            <a:endParaRPr lang="en-GB" altLang="en-US" dirty="0"/>
          </a:p>
          <a:p>
            <a:pPr lvl="3"/>
            <a:r>
              <a:rPr lang="en-GB" altLang="en-US" sz="2800" dirty="0">
                <a:latin typeface="Comic Sans MS" panose="030F0702030302020204" pitchFamily="66" charset="0"/>
              </a:rPr>
              <a:t>Past papers with solutions (hand-written and video)</a:t>
            </a:r>
          </a:p>
          <a:p>
            <a:pPr lvl="3"/>
            <a:r>
              <a:rPr lang="en-GB" altLang="en-US" sz="2800" dirty="0">
                <a:latin typeface="Comic Sans MS" panose="030F0702030302020204" pitchFamily="66" charset="0"/>
              </a:rPr>
              <a:t>Exam packs </a:t>
            </a:r>
          </a:p>
          <a:p>
            <a:pPr lvl="3"/>
            <a:endParaRPr lang="en-GB" altLang="en-US" sz="1950" dirty="0"/>
          </a:p>
          <a:p>
            <a:pPr lvl="1"/>
            <a:endParaRPr lang="en-GB" altLang="en-US" dirty="0"/>
          </a:p>
          <a:p>
            <a:pPr lvl="1"/>
            <a:endParaRPr lang="en-GB" altLang="en-US" dirty="0"/>
          </a:p>
          <a:p>
            <a:pPr lvl="1"/>
            <a:endParaRPr lang="en-GB" altLang="en-US" dirty="0"/>
          </a:p>
          <a:p>
            <a:pPr marL="342900" lvl="1" indent="0">
              <a:buNone/>
            </a:pPr>
            <a:endParaRPr lang="en-GB" altLang="en-US" dirty="0"/>
          </a:p>
          <a:p>
            <a:pPr marL="342900" lvl="1" indent="0">
              <a:buNone/>
            </a:pPr>
            <a:r>
              <a:rPr lang="en-GB" altLang="en-US" dirty="0"/>
              <a:t>		</a:t>
            </a:r>
          </a:p>
          <a:p>
            <a:pPr marL="342900" lvl="1" indent="0">
              <a:buNone/>
            </a:pPr>
            <a:endParaRPr lang="en-GB" altLang="en-US" dirty="0"/>
          </a:p>
          <a:p>
            <a:pPr marL="342900" lvl="1" indent="0">
              <a:buNone/>
            </a:pPr>
            <a:endParaRPr lang="en-US" altLang="en-US" dirty="0"/>
          </a:p>
          <a:p>
            <a:endParaRPr lang="en-GB" sz="2100" dirty="0"/>
          </a:p>
        </p:txBody>
      </p:sp>
    </p:spTree>
    <p:extLst>
      <p:ext uri="{BB962C8B-B14F-4D97-AF65-F5344CB8AC3E}">
        <p14:creationId xmlns:p14="http://schemas.microsoft.com/office/powerpoint/2010/main" val="159645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563888" y="260648"/>
            <a:ext cx="5297366"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300" u="sng" dirty="0"/>
              <a:t>Websites</a:t>
            </a:r>
          </a:p>
        </p:txBody>
      </p:sp>
      <p:sp>
        <p:nvSpPr>
          <p:cNvPr id="3" name="Content Placeholder 2"/>
          <p:cNvSpPr txBox="1">
            <a:spLocks/>
          </p:cNvSpPr>
          <p:nvPr/>
        </p:nvSpPr>
        <p:spPr>
          <a:xfrm>
            <a:off x="-180528" y="1244718"/>
            <a:ext cx="7886700" cy="37974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altLang="en-US" dirty="0"/>
              <a:t>Flash Cards (</a:t>
            </a:r>
            <a:r>
              <a:rPr lang="en-GB" altLang="en-US" dirty="0">
                <a:hlinkClick r:id="rId2"/>
              </a:rPr>
              <a:t>https://www.keycardsrevision.co.uk/</a:t>
            </a:r>
            <a:r>
              <a:rPr lang="en-GB" altLang="en-US" dirty="0"/>
              <a:t>)</a:t>
            </a:r>
          </a:p>
          <a:p>
            <a:pPr marL="342900" lvl="1" indent="0">
              <a:buNone/>
            </a:pPr>
            <a:endParaRPr lang="en-GB" altLang="en-US" dirty="0"/>
          </a:p>
          <a:p>
            <a:pPr lvl="3"/>
            <a:r>
              <a:rPr lang="en-GB" altLang="en-US" sz="2800" dirty="0">
                <a:latin typeface="Comic Sans MS" panose="030F0702030302020204" pitchFamily="66" charset="0"/>
              </a:rPr>
              <a:t>Over 300 ready made flash cards</a:t>
            </a:r>
          </a:p>
          <a:p>
            <a:pPr lvl="3"/>
            <a:r>
              <a:rPr lang="en-GB" altLang="en-US" sz="2800" dirty="0">
                <a:latin typeface="Comic Sans MS" panose="030F0702030302020204" pitchFamily="66" charset="0"/>
              </a:rPr>
              <a:t>Helps to memorise facts and formulae</a:t>
            </a:r>
          </a:p>
          <a:p>
            <a:pPr lvl="3"/>
            <a:r>
              <a:rPr lang="en-GB" altLang="en-US" sz="2800" dirty="0">
                <a:latin typeface="Comic Sans MS" panose="030F0702030302020204" pitchFamily="66" charset="0"/>
              </a:rPr>
              <a:t>Quick and easy to use</a:t>
            </a:r>
          </a:p>
          <a:p>
            <a:pPr lvl="3"/>
            <a:r>
              <a:rPr lang="en-GB" altLang="en-US" sz="2800" dirty="0">
                <a:latin typeface="Comic Sans MS" panose="030F0702030302020204" pitchFamily="66" charset="0"/>
              </a:rPr>
              <a:t>Spaced repetition</a:t>
            </a:r>
          </a:p>
          <a:p>
            <a:pPr lvl="3"/>
            <a:r>
              <a:rPr lang="en-GB" altLang="en-US" sz="2800" dirty="0">
                <a:latin typeface="Comic Sans MS" panose="030F0702030302020204" pitchFamily="66" charset="0"/>
              </a:rPr>
              <a:t>£1.99</a:t>
            </a:r>
          </a:p>
          <a:p>
            <a:pPr marL="342900" lvl="1" indent="0">
              <a:buNone/>
            </a:pPr>
            <a:endParaRPr lang="en-GB" altLang="en-US" dirty="0"/>
          </a:p>
          <a:p>
            <a:pPr lvl="1"/>
            <a:endParaRPr lang="en-GB" altLang="en-US" dirty="0"/>
          </a:p>
          <a:p>
            <a:pPr lvl="1"/>
            <a:endParaRPr lang="en-GB" altLang="en-US" dirty="0"/>
          </a:p>
          <a:p>
            <a:pPr marL="342900" lvl="1" indent="0">
              <a:buNone/>
            </a:pPr>
            <a:endParaRPr lang="en-GB" altLang="en-US" dirty="0"/>
          </a:p>
          <a:p>
            <a:pPr marL="342900" lvl="1" indent="0">
              <a:buNone/>
            </a:pPr>
            <a:r>
              <a:rPr lang="en-GB" altLang="en-US" dirty="0"/>
              <a:t>		</a:t>
            </a:r>
          </a:p>
          <a:p>
            <a:pPr marL="342900" lvl="1" indent="0">
              <a:buNone/>
            </a:pPr>
            <a:endParaRPr lang="en-GB" altLang="en-US" dirty="0"/>
          </a:p>
          <a:p>
            <a:pPr marL="342900" lvl="1" indent="0">
              <a:buNone/>
            </a:pPr>
            <a:endParaRPr lang="en-US" altLang="en-US" dirty="0"/>
          </a:p>
          <a:p>
            <a:endParaRPr lang="en-GB" sz="2100" dirty="0"/>
          </a:p>
        </p:txBody>
      </p:sp>
      <p:pic>
        <p:nvPicPr>
          <p:cNvPr id="4" name="Picture 3"/>
          <p:cNvPicPr>
            <a:picLocks noChangeAspect="1"/>
          </p:cNvPicPr>
          <p:nvPr/>
        </p:nvPicPr>
        <p:blipFill rotWithShape="1">
          <a:blip r:embed="rId3"/>
          <a:srcRect l="58768" t="17099" r="18060" b="7442"/>
          <a:stretch/>
        </p:blipFill>
        <p:spPr>
          <a:xfrm>
            <a:off x="6660232" y="2996952"/>
            <a:ext cx="1783382" cy="3265226"/>
          </a:xfrm>
          <a:prstGeom prst="rect">
            <a:avLst/>
          </a:prstGeom>
        </p:spPr>
      </p:pic>
    </p:spTree>
    <p:extLst>
      <p:ext uri="{BB962C8B-B14F-4D97-AF65-F5344CB8AC3E}">
        <p14:creationId xmlns:p14="http://schemas.microsoft.com/office/powerpoint/2010/main" val="384227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1000"/>
                                        <p:tgtEl>
                                          <p:spTgt spid="3">
                                            <p:txEl>
                                              <p:pRg st="11" end="11"/>
                                            </p:txEl>
                                          </p:spTgt>
                                        </p:tgtEl>
                                      </p:cBhvr>
                                    </p:animEffect>
                                    <p:anim calcmode="lin" valueType="num">
                                      <p:cBhvr>
                                        <p:cTn id="38"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555731" y="209104"/>
            <a:ext cx="5297366"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300" u="sng" dirty="0"/>
              <a:t>Revision Resources</a:t>
            </a:r>
          </a:p>
        </p:txBody>
      </p:sp>
      <p:sp>
        <p:nvSpPr>
          <p:cNvPr id="3" name="Content Placeholder 2"/>
          <p:cNvSpPr txBox="1">
            <a:spLocks/>
          </p:cNvSpPr>
          <p:nvPr/>
        </p:nvSpPr>
        <p:spPr>
          <a:xfrm>
            <a:off x="70232" y="2017730"/>
            <a:ext cx="8669741" cy="34313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buNone/>
            </a:pPr>
            <a:r>
              <a:rPr lang="en-GB" altLang="en-US" sz="2800" dirty="0" smtClean="0">
                <a:latin typeface="Comic Sans MS" panose="030F0702030302020204" pitchFamily="66" charset="0"/>
              </a:rPr>
              <a:t>Available </a:t>
            </a:r>
            <a:r>
              <a:rPr lang="en-GB" altLang="en-US" sz="2800" dirty="0">
                <a:latin typeface="Comic Sans MS" panose="030F0702030302020204" pitchFamily="66" charset="0"/>
              </a:rPr>
              <a:t>to buy on Parent Pay  </a:t>
            </a:r>
          </a:p>
          <a:p>
            <a:pPr marL="342900" lvl="1" indent="0">
              <a:buNone/>
            </a:pPr>
            <a:r>
              <a:rPr lang="en-GB" altLang="en-US" sz="2800" dirty="0">
                <a:latin typeface="Comic Sans MS" panose="030F0702030302020204" pitchFamily="66" charset="0"/>
              </a:rPr>
              <a:t>	– please read the description carefully </a:t>
            </a:r>
          </a:p>
          <a:p>
            <a:pPr marL="342900" lvl="1" indent="0">
              <a:buNone/>
            </a:pPr>
            <a:r>
              <a:rPr lang="en-GB" altLang="en-US" sz="2800" dirty="0">
                <a:latin typeface="Comic Sans MS" panose="030F0702030302020204" pitchFamily="66" charset="0"/>
              </a:rPr>
              <a:t>		(Higher or Foundation)</a:t>
            </a:r>
          </a:p>
          <a:p>
            <a:pPr marL="342900" lvl="1" indent="0">
              <a:buNone/>
            </a:pPr>
            <a:endParaRPr lang="en-GB" altLang="en-US" sz="2800" dirty="0">
              <a:latin typeface="Comic Sans MS" panose="030F0702030302020204" pitchFamily="66" charset="0"/>
            </a:endParaRPr>
          </a:p>
          <a:p>
            <a:pPr marL="342900" lvl="1" indent="0">
              <a:buNone/>
            </a:pPr>
            <a:endParaRPr lang="en-GB" altLang="en-US" sz="2800" dirty="0">
              <a:latin typeface="Comic Sans MS" panose="030F0702030302020204" pitchFamily="66" charset="0"/>
            </a:endParaRPr>
          </a:p>
          <a:p>
            <a:pPr marL="342900" lvl="1" indent="0">
              <a:buNone/>
            </a:pPr>
            <a:r>
              <a:rPr lang="en-GB" altLang="en-US" sz="2800" dirty="0">
                <a:latin typeface="Comic Sans MS" panose="030F0702030302020204" pitchFamily="66" charset="0"/>
              </a:rPr>
              <a:t>Exam Packs (£1)</a:t>
            </a:r>
          </a:p>
          <a:p>
            <a:pPr marL="342900" lvl="1" indent="0">
              <a:buNone/>
            </a:pPr>
            <a:r>
              <a:rPr lang="en-GB" altLang="en-US" sz="2800" dirty="0">
                <a:latin typeface="Comic Sans MS" panose="030F0702030302020204" pitchFamily="66" charset="0"/>
              </a:rPr>
              <a:t>Calculators (£6.35)</a:t>
            </a:r>
          </a:p>
          <a:p>
            <a:pPr marL="342900" lvl="1" indent="0">
              <a:buNone/>
            </a:pPr>
            <a:endParaRPr lang="en-GB" altLang="en-US" dirty="0"/>
          </a:p>
          <a:p>
            <a:pPr marL="342900" lvl="1" indent="0">
              <a:buNone/>
            </a:pPr>
            <a:endParaRPr lang="en-GB" altLang="en-US" dirty="0"/>
          </a:p>
          <a:p>
            <a:pPr marL="342900" lvl="1" indent="0">
              <a:buNone/>
            </a:pPr>
            <a:endParaRPr lang="en-GB" altLang="en-US" dirty="0"/>
          </a:p>
          <a:p>
            <a:pPr marL="342900" lvl="1" indent="0">
              <a:buNone/>
            </a:pPr>
            <a:endParaRPr lang="en-GB" altLang="en-US" dirty="0"/>
          </a:p>
          <a:p>
            <a:pPr marL="342900" lvl="1" indent="0">
              <a:buNone/>
            </a:pPr>
            <a:r>
              <a:rPr lang="en-GB" altLang="en-US" dirty="0"/>
              <a:t>		</a:t>
            </a:r>
          </a:p>
          <a:p>
            <a:pPr marL="342900" lvl="1" indent="0">
              <a:buNone/>
            </a:pPr>
            <a:endParaRPr lang="en-GB" altLang="en-US" dirty="0"/>
          </a:p>
          <a:p>
            <a:pPr marL="342900" lvl="1" indent="0">
              <a:buNone/>
            </a:pPr>
            <a:endParaRPr lang="en-US" altLang="en-US" dirty="0"/>
          </a:p>
          <a:p>
            <a:endParaRPr lang="en-GB" sz="2100" dirty="0"/>
          </a:p>
        </p:txBody>
      </p:sp>
      <p:sp>
        <p:nvSpPr>
          <p:cNvPr id="4" name="AutoShape 3" descr="Image result for cgp books">
            <a:hlinkClick r:id="rId2"/>
          </p:cNvPr>
          <p:cNvSpPr>
            <a:spLocks noChangeAspect="1" noChangeArrowheads="1"/>
          </p:cNvSpPr>
          <p:nvPr/>
        </p:nvSpPr>
        <p:spPr bwMode="auto">
          <a:xfrm>
            <a:off x="69056" y="8572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a:p>
        </p:txBody>
      </p:sp>
      <p:pic>
        <p:nvPicPr>
          <p:cNvPr id="5" name="Picture 4"/>
          <p:cNvPicPr>
            <a:picLocks noChangeAspect="1"/>
          </p:cNvPicPr>
          <p:nvPr/>
        </p:nvPicPr>
        <p:blipFill>
          <a:blip r:embed="rId3"/>
          <a:stretch>
            <a:fillRect/>
          </a:stretch>
        </p:blipFill>
        <p:spPr>
          <a:xfrm>
            <a:off x="7380312" y="1060470"/>
            <a:ext cx="1264073" cy="133945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090" y="2890886"/>
            <a:ext cx="2190443" cy="3490105"/>
          </a:xfrm>
          <a:prstGeom prst="rect">
            <a:avLst/>
          </a:prstGeom>
        </p:spPr>
      </p:pic>
    </p:spTree>
    <p:extLst>
      <p:ext uri="{BB962C8B-B14F-4D97-AF65-F5344CB8AC3E}">
        <p14:creationId xmlns:p14="http://schemas.microsoft.com/office/powerpoint/2010/main" val="397015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1000"/>
                                        <p:tgtEl>
                                          <p:spTgt spid="3">
                                            <p:txEl>
                                              <p:pRg st="5" end="5"/>
                                            </p:txEl>
                                          </p:spTgt>
                                        </p:tgtEl>
                                      </p:cBhvr>
                                    </p:animEffect>
                                    <p:anim calcmode="lin" valueType="num">
                                      <p:cBhvr>
                                        <p:cTn id="2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000"/>
                                        <p:tgtEl>
                                          <p:spTgt spid="3">
                                            <p:txEl>
                                              <p:pRg st="6" end="6"/>
                                            </p:txEl>
                                          </p:spTgt>
                                        </p:tgtEl>
                                      </p:cBhvr>
                                    </p:animEffect>
                                    <p:anim calcmode="lin" valueType="num">
                                      <p:cBhvr>
                                        <p:cTn id="2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animEffect transition="in" filter="fade">
                                      <p:cBhvr>
                                        <p:cTn id="32" dur="1000"/>
                                        <p:tgtEl>
                                          <p:spTgt spid="3">
                                            <p:txEl>
                                              <p:pRg st="11" end="11"/>
                                            </p:txEl>
                                          </p:spTgt>
                                        </p:tgtEl>
                                      </p:cBhvr>
                                    </p:animEffect>
                                    <p:anim calcmode="lin" valueType="num">
                                      <p:cBhvr>
                                        <p:cTn id="33"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19872" y="404664"/>
            <a:ext cx="5297366"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300" u="sng" dirty="0"/>
              <a:t>Websites</a:t>
            </a:r>
          </a:p>
        </p:txBody>
      </p:sp>
      <p:sp>
        <p:nvSpPr>
          <p:cNvPr id="3" name="Content Placeholder 2"/>
          <p:cNvSpPr txBox="1">
            <a:spLocks/>
          </p:cNvSpPr>
          <p:nvPr/>
        </p:nvSpPr>
        <p:spPr>
          <a:xfrm>
            <a:off x="539552" y="1628800"/>
            <a:ext cx="7886700" cy="34313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altLang="en-US" dirty="0"/>
              <a:t>Homework Diary   (</a:t>
            </a:r>
            <a:r>
              <a:rPr lang="en-GB" altLang="en-US" dirty="0">
                <a:hlinkClick r:id="rId2"/>
              </a:rPr>
              <a:t>www.hwdiary.com</a:t>
            </a:r>
            <a:r>
              <a:rPr lang="en-GB" altLang="en-US" dirty="0"/>
              <a:t>)</a:t>
            </a:r>
          </a:p>
          <a:p>
            <a:pPr marL="342900" lvl="1" indent="0">
              <a:buNone/>
            </a:pPr>
            <a:endParaRPr lang="en-GB" altLang="en-US" dirty="0"/>
          </a:p>
          <a:p>
            <a:pPr lvl="3"/>
            <a:r>
              <a:rPr lang="en-GB" altLang="en-US" sz="2800" dirty="0">
                <a:latin typeface="Comic Sans MS" panose="030F0702030302020204" pitchFamily="66" charset="0"/>
              </a:rPr>
              <a:t>List of </a:t>
            </a:r>
            <a:r>
              <a:rPr lang="en-GB" altLang="en-US" sz="2800" dirty="0" err="1">
                <a:latin typeface="Comic Sans MS" panose="030F0702030302020204" pitchFamily="66" charset="0"/>
              </a:rPr>
              <a:t>MathsWatch</a:t>
            </a:r>
            <a:r>
              <a:rPr lang="en-GB" altLang="en-US" sz="2800" dirty="0">
                <a:latin typeface="Comic Sans MS" panose="030F0702030302020204" pitchFamily="66" charset="0"/>
              </a:rPr>
              <a:t> clips</a:t>
            </a:r>
          </a:p>
          <a:p>
            <a:pPr lvl="3"/>
            <a:r>
              <a:rPr lang="en-GB" altLang="en-US" sz="2800" dirty="0">
                <a:latin typeface="Comic Sans MS" panose="030F0702030302020204" pitchFamily="66" charset="0"/>
              </a:rPr>
              <a:t>Upload practice papers</a:t>
            </a:r>
          </a:p>
          <a:p>
            <a:pPr lvl="3"/>
            <a:r>
              <a:rPr lang="en-GB" altLang="en-US" sz="2800" dirty="0">
                <a:latin typeface="Comic Sans MS" panose="030F0702030302020204" pitchFamily="66" charset="0"/>
              </a:rPr>
              <a:t>Mock exam answers</a:t>
            </a:r>
          </a:p>
          <a:p>
            <a:pPr lvl="3"/>
            <a:r>
              <a:rPr lang="en-GB" altLang="en-US" sz="2800" dirty="0">
                <a:latin typeface="Comic Sans MS" panose="030F0702030302020204" pitchFamily="66" charset="0"/>
              </a:rPr>
              <a:t>Improvement Work</a:t>
            </a:r>
          </a:p>
          <a:p>
            <a:pPr marL="342900" lvl="1" indent="0">
              <a:buNone/>
            </a:pPr>
            <a:endParaRPr lang="en-GB" altLang="en-US" dirty="0"/>
          </a:p>
          <a:p>
            <a:pPr lvl="1"/>
            <a:endParaRPr lang="en-GB" altLang="en-US" dirty="0"/>
          </a:p>
          <a:p>
            <a:pPr lvl="1"/>
            <a:endParaRPr lang="en-GB" altLang="en-US" dirty="0"/>
          </a:p>
          <a:p>
            <a:pPr marL="342900" lvl="1" indent="0">
              <a:buNone/>
            </a:pPr>
            <a:endParaRPr lang="en-GB" altLang="en-US" dirty="0"/>
          </a:p>
          <a:p>
            <a:pPr marL="342900" lvl="1" indent="0">
              <a:buNone/>
            </a:pPr>
            <a:r>
              <a:rPr lang="en-GB" altLang="en-US" dirty="0"/>
              <a:t>		</a:t>
            </a:r>
          </a:p>
          <a:p>
            <a:pPr marL="342900" lvl="1" indent="0">
              <a:buNone/>
            </a:pPr>
            <a:endParaRPr lang="en-GB" altLang="en-US" dirty="0"/>
          </a:p>
          <a:p>
            <a:pPr marL="342900" lvl="1" indent="0">
              <a:buNone/>
            </a:pPr>
            <a:endParaRPr lang="en-US" altLang="en-US" dirty="0"/>
          </a:p>
          <a:p>
            <a:endParaRPr lang="en-GB" sz="2100" dirty="0"/>
          </a:p>
        </p:txBody>
      </p:sp>
    </p:spTree>
    <p:extLst>
      <p:ext uri="{BB962C8B-B14F-4D97-AF65-F5344CB8AC3E}">
        <p14:creationId xmlns:p14="http://schemas.microsoft.com/office/powerpoint/2010/main" val="46046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1000"/>
                                        <p:tgtEl>
                                          <p:spTgt spid="3">
                                            <p:txEl>
                                              <p:pRg st="10" end="10"/>
                                            </p:txEl>
                                          </p:spTgt>
                                        </p:tgtEl>
                                      </p:cBhvr>
                                    </p:animEffect>
                                    <p:anim calcmode="lin" valueType="num">
                                      <p:cBhvr>
                                        <p:cTn id="3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372200" y="260648"/>
            <a:ext cx="2898280"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300" u="sng" dirty="0"/>
              <a:t>Mock Exam Analysis</a:t>
            </a:r>
          </a:p>
          <a:p>
            <a:pPr algn="ctr"/>
            <a:endParaRPr lang="en-GB" sz="3300" u="sng" dirty="0"/>
          </a:p>
          <a:p>
            <a:pPr algn="ctr"/>
            <a:endParaRPr lang="en-GB" sz="3300" u="sng" dirty="0"/>
          </a:p>
          <a:p>
            <a:pPr algn="ctr"/>
            <a:r>
              <a:rPr lang="en-GB" sz="3300" dirty="0"/>
              <a:t>Question</a:t>
            </a:r>
          </a:p>
          <a:p>
            <a:pPr algn="ctr"/>
            <a:r>
              <a:rPr lang="en-GB" sz="3300" dirty="0"/>
              <a:t>Level </a:t>
            </a:r>
          </a:p>
          <a:p>
            <a:pPr algn="ctr"/>
            <a:r>
              <a:rPr lang="en-GB" sz="3300" dirty="0"/>
              <a:t>Analysis</a:t>
            </a:r>
          </a:p>
          <a:p>
            <a:pPr algn="ctr"/>
            <a:r>
              <a:rPr lang="en-GB" sz="3300" dirty="0"/>
              <a:t>(QLA)</a:t>
            </a:r>
          </a:p>
        </p:txBody>
      </p:sp>
      <p:sp>
        <p:nvSpPr>
          <p:cNvPr id="3" name="Content Placeholder 2"/>
          <p:cNvSpPr txBox="1">
            <a:spLocks/>
          </p:cNvSpPr>
          <p:nvPr/>
        </p:nvSpPr>
        <p:spPr>
          <a:xfrm>
            <a:off x="286603" y="2125267"/>
            <a:ext cx="8669741" cy="34313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buNone/>
            </a:pPr>
            <a:endParaRPr lang="en-GB" altLang="en-US" dirty="0"/>
          </a:p>
          <a:p>
            <a:pPr marL="342900" lvl="1" indent="0">
              <a:buNone/>
            </a:pPr>
            <a:endParaRPr lang="en-GB" altLang="en-US" dirty="0"/>
          </a:p>
          <a:p>
            <a:pPr marL="342900" lvl="1" indent="0">
              <a:buNone/>
            </a:pPr>
            <a:r>
              <a:rPr lang="en-GB" altLang="en-US" dirty="0"/>
              <a:t>		</a:t>
            </a:r>
          </a:p>
          <a:p>
            <a:pPr marL="342900" lvl="1" indent="0">
              <a:buNone/>
            </a:pPr>
            <a:endParaRPr lang="en-GB" altLang="en-US" dirty="0"/>
          </a:p>
          <a:p>
            <a:pPr marL="342900" lvl="1" indent="0">
              <a:buNone/>
            </a:pPr>
            <a:endParaRPr lang="en-US" altLang="en-US" dirty="0"/>
          </a:p>
          <a:p>
            <a:endParaRPr lang="en-GB" sz="2100" dirty="0"/>
          </a:p>
        </p:txBody>
      </p:sp>
      <p:pic>
        <p:nvPicPr>
          <p:cNvPr id="4" name="Picture 3"/>
          <p:cNvPicPr>
            <a:picLocks noChangeAspect="1"/>
          </p:cNvPicPr>
          <p:nvPr/>
        </p:nvPicPr>
        <p:blipFill rotWithShape="1">
          <a:blip r:embed="rId2"/>
          <a:srcRect l="5329" t="22089" r="51196" b="13433"/>
          <a:stretch/>
        </p:blipFill>
        <p:spPr>
          <a:xfrm>
            <a:off x="179512" y="980728"/>
            <a:ext cx="6439068" cy="5376956"/>
          </a:xfrm>
          <a:prstGeom prst="rect">
            <a:avLst/>
          </a:prstGeom>
        </p:spPr>
      </p:pic>
    </p:spTree>
    <p:extLst>
      <p:ext uri="{BB962C8B-B14F-4D97-AF65-F5344CB8AC3E}">
        <p14:creationId xmlns:p14="http://schemas.microsoft.com/office/powerpoint/2010/main" val="386649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658978" y="364994"/>
            <a:ext cx="5297366"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300" u="sng" dirty="0"/>
              <a:t>Improvement Work</a:t>
            </a:r>
          </a:p>
        </p:txBody>
      </p:sp>
      <p:sp>
        <p:nvSpPr>
          <p:cNvPr id="3" name="Content Placeholder 2"/>
          <p:cNvSpPr txBox="1">
            <a:spLocks/>
          </p:cNvSpPr>
          <p:nvPr/>
        </p:nvSpPr>
        <p:spPr>
          <a:xfrm>
            <a:off x="286603" y="2125267"/>
            <a:ext cx="8669741" cy="34313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buNone/>
            </a:pPr>
            <a:endParaRPr lang="en-GB" altLang="en-US" dirty="0"/>
          </a:p>
          <a:p>
            <a:pPr marL="342900" lvl="1" indent="0">
              <a:buNone/>
            </a:pPr>
            <a:endParaRPr lang="en-GB" altLang="en-US" dirty="0"/>
          </a:p>
          <a:p>
            <a:pPr marL="342900" lvl="1" indent="0">
              <a:buNone/>
            </a:pPr>
            <a:r>
              <a:rPr lang="en-GB" altLang="en-US" dirty="0"/>
              <a:t>		</a:t>
            </a:r>
          </a:p>
          <a:p>
            <a:pPr marL="342900" lvl="1" indent="0">
              <a:buNone/>
            </a:pPr>
            <a:endParaRPr lang="en-GB" altLang="en-US" dirty="0"/>
          </a:p>
          <a:p>
            <a:pPr marL="342900" lvl="1" indent="0">
              <a:buNone/>
            </a:pPr>
            <a:endParaRPr lang="en-US" altLang="en-US" dirty="0"/>
          </a:p>
          <a:p>
            <a:endParaRPr lang="en-GB" sz="2100" dirty="0"/>
          </a:p>
        </p:txBody>
      </p:sp>
      <p:pic>
        <p:nvPicPr>
          <p:cNvPr id="4" name="Picture 3"/>
          <p:cNvPicPr>
            <a:picLocks noChangeAspect="1"/>
          </p:cNvPicPr>
          <p:nvPr/>
        </p:nvPicPr>
        <p:blipFill rotWithShape="1">
          <a:blip r:embed="rId2"/>
          <a:srcRect l="24154" t="26069" r="5703" b="21393"/>
          <a:stretch/>
        </p:blipFill>
        <p:spPr>
          <a:xfrm>
            <a:off x="0" y="1587236"/>
            <a:ext cx="9069777" cy="3824954"/>
          </a:xfrm>
          <a:prstGeom prst="rect">
            <a:avLst/>
          </a:prstGeom>
        </p:spPr>
      </p:pic>
    </p:spTree>
    <p:extLst>
      <p:ext uri="{BB962C8B-B14F-4D97-AF65-F5344CB8AC3E}">
        <p14:creationId xmlns:p14="http://schemas.microsoft.com/office/powerpoint/2010/main" val="300032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CC slide 2 "/>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62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noChangeArrowheads="1"/>
          </p:cNvPicPr>
          <p:nvPr/>
        </p:nvPicPr>
        <p:blipFill>
          <a:blip r:embed="rId5" cstate="print"/>
          <a:srcRect/>
          <a:stretch>
            <a:fillRect/>
          </a:stretch>
        </p:blipFill>
        <p:spPr bwMode="auto">
          <a:xfrm>
            <a:off x="1404076" y="116632"/>
            <a:ext cx="7423963" cy="3491173"/>
          </a:xfrm>
          <a:prstGeom prst="rect">
            <a:avLst/>
          </a:prstGeom>
          <a:noFill/>
          <a:ln w="9525">
            <a:noFill/>
            <a:miter lim="800000"/>
            <a:headEnd/>
            <a:tailEnd/>
          </a:ln>
        </p:spPr>
      </p:pic>
      <p:sp>
        <p:nvSpPr>
          <p:cNvPr id="5" name="Content Placeholder 3"/>
          <p:cNvSpPr>
            <a:spLocks noGrp="1"/>
          </p:cNvSpPr>
          <p:nvPr>
            <p:ph idx="1"/>
          </p:nvPr>
        </p:nvSpPr>
        <p:spPr>
          <a:xfrm>
            <a:off x="1591156" y="3717032"/>
            <a:ext cx="7013292" cy="2534339"/>
          </a:xfrm>
        </p:spPr>
        <p:txBody>
          <a:bodyPr>
            <a:noAutofit/>
          </a:bodyPr>
          <a:lstStyle/>
          <a:p>
            <a:r>
              <a:rPr lang="en-GB" sz="2200" dirty="0">
                <a:solidFill>
                  <a:srgbClr val="FF0000"/>
                </a:solidFill>
                <a:latin typeface="Comic Sans MS" panose="030F0702030302020204" pitchFamily="66" charset="0"/>
              </a:rPr>
              <a:t>Grade 4 = C-</a:t>
            </a:r>
          </a:p>
          <a:p>
            <a:r>
              <a:rPr lang="en-GB" sz="2200" dirty="0">
                <a:latin typeface="Comic Sans MS" panose="030F0702030302020204" pitchFamily="66" charset="0"/>
              </a:rPr>
              <a:t>Grade 7 = A</a:t>
            </a:r>
          </a:p>
          <a:p>
            <a:r>
              <a:rPr lang="en-GB" sz="2200" dirty="0">
                <a:latin typeface="Comic Sans MS" panose="030F0702030302020204" pitchFamily="66" charset="0"/>
              </a:rPr>
              <a:t>Grade 9 = A**</a:t>
            </a:r>
          </a:p>
          <a:p>
            <a:pPr algn="just"/>
            <a:r>
              <a:rPr lang="en-GB" sz="2200" dirty="0" smtClean="0">
                <a:latin typeface="Comic Sans MS" panose="030F0702030302020204" pitchFamily="66" charset="0"/>
              </a:rPr>
              <a:t>The government defines a ‘good pass’ as a 5</a:t>
            </a:r>
          </a:p>
          <a:p>
            <a:pPr algn="just"/>
            <a:r>
              <a:rPr lang="en-GB" sz="2200" dirty="0" smtClean="0">
                <a:latin typeface="Comic Sans MS" panose="030F0702030302020204" pitchFamily="66" charset="0"/>
              </a:rPr>
              <a:t>Maths and </a:t>
            </a:r>
            <a:r>
              <a:rPr lang="en-GB" sz="2200" dirty="0" err="1">
                <a:latin typeface="Comic Sans MS" panose="030F0702030302020204" pitchFamily="66" charset="0"/>
              </a:rPr>
              <a:t>E</a:t>
            </a:r>
            <a:r>
              <a:rPr lang="en-GB" sz="2200" dirty="0" err="1" smtClean="0">
                <a:latin typeface="Comic Sans MS" panose="030F0702030302020204" pitchFamily="66" charset="0"/>
              </a:rPr>
              <a:t>ng</a:t>
            </a:r>
            <a:r>
              <a:rPr lang="en-GB" sz="2200" dirty="0" smtClean="0">
                <a:latin typeface="Comic Sans MS" panose="030F0702030302020204" pitchFamily="66" charset="0"/>
              </a:rPr>
              <a:t> grades below 4 will have to retake</a:t>
            </a:r>
          </a:p>
        </p:txBody>
      </p:sp>
    </p:spTree>
    <p:extLst>
      <p:ext uri="{BB962C8B-B14F-4D97-AF65-F5344CB8AC3E}">
        <p14:creationId xmlns:p14="http://schemas.microsoft.com/office/powerpoint/2010/main" val="6374335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852754" y="404664"/>
            <a:ext cx="6103590"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300" u="sng" dirty="0"/>
              <a:t>Wednesday Support Sessions</a:t>
            </a:r>
          </a:p>
        </p:txBody>
      </p:sp>
      <p:sp>
        <p:nvSpPr>
          <p:cNvPr id="3" name="Content Placeholder 2"/>
          <p:cNvSpPr txBox="1">
            <a:spLocks/>
          </p:cNvSpPr>
          <p:nvPr/>
        </p:nvSpPr>
        <p:spPr>
          <a:xfrm>
            <a:off x="286603" y="2125267"/>
            <a:ext cx="8669741" cy="34313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buNone/>
            </a:pPr>
            <a:endParaRPr lang="en-GB" altLang="en-US" dirty="0"/>
          </a:p>
          <a:p>
            <a:pPr marL="342900" lvl="1" indent="0">
              <a:buNone/>
            </a:pPr>
            <a:endParaRPr lang="en-GB" altLang="en-US" dirty="0"/>
          </a:p>
          <a:p>
            <a:pPr marL="342900" lvl="1" indent="0">
              <a:buNone/>
            </a:pPr>
            <a:r>
              <a:rPr lang="en-GB" altLang="en-US" dirty="0"/>
              <a:t>		</a:t>
            </a:r>
          </a:p>
          <a:p>
            <a:pPr marL="342900" lvl="1" indent="0">
              <a:buNone/>
            </a:pPr>
            <a:endParaRPr lang="en-GB" altLang="en-US" dirty="0"/>
          </a:p>
          <a:p>
            <a:pPr marL="342900" lvl="1" indent="0">
              <a:buNone/>
            </a:pPr>
            <a:endParaRPr lang="en-US" altLang="en-US" dirty="0"/>
          </a:p>
          <a:p>
            <a:endParaRPr lang="en-GB" sz="2100" dirty="0"/>
          </a:p>
        </p:txBody>
      </p:sp>
      <p:sp>
        <p:nvSpPr>
          <p:cNvPr id="4" name="Content Placeholder 2"/>
          <p:cNvSpPr txBox="1">
            <a:spLocks/>
          </p:cNvSpPr>
          <p:nvPr/>
        </p:nvSpPr>
        <p:spPr>
          <a:xfrm>
            <a:off x="-468560" y="1844824"/>
            <a:ext cx="8669741" cy="34313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GB" altLang="en-US" sz="2800" dirty="0">
                <a:latin typeface="Comic Sans MS" panose="030F0702030302020204" pitchFamily="66" charset="0"/>
              </a:rPr>
              <a:t>Bring work with you so you get help on what you </a:t>
            </a:r>
            <a:r>
              <a:rPr lang="en-GB" altLang="en-US" sz="2800" dirty="0" smtClean="0">
                <a:latin typeface="Comic Sans MS" panose="030F0702030302020204" pitchFamily="66" charset="0"/>
              </a:rPr>
              <a:t>need (pro-active)</a:t>
            </a:r>
          </a:p>
          <a:p>
            <a:pPr lvl="3"/>
            <a:endParaRPr lang="en-GB" altLang="en-US" sz="2800" dirty="0" smtClean="0">
              <a:latin typeface="Comic Sans MS" panose="030F0702030302020204" pitchFamily="66" charset="0"/>
            </a:endParaRPr>
          </a:p>
          <a:p>
            <a:pPr lvl="3"/>
            <a:r>
              <a:rPr lang="en-GB" altLang="en-US" sz="2800" dirty="0" smtClean="0">
                <a:latin typeface="Comic Sans MS" panose="030F0702030302020204" pitchFamily="66" charset="0"/>
              </a:rPr>
              <a:t>Targeted support sessions</a:t>
            </a:r>
            <a:endParaRPr lang="en-GB" altLang="en-US" sz="2800" dirty="0">
              <a:latin typeface="Comic Sans MS" panose="030F0702030302020204" pitchFamily="66" charset="0"/>
            </a:endParaRPr>
          </a:p>
          <a:p>
            <a:pPr lvl="3"/>
            <a:endParaRPr lang="en-GB" altLang="en-US" sz="2800" dirty="0">
              <a:latin typeface="Comic Sans MS" panose="030F0702030302020204" pitchFamily="66" charset="0"/>
            </a:endParaRPr>
          </a:p>
          <a:p>
            <a:pPr lvl="3"/>
            <a:r>
              <a:rPr lang="en-GB" altLang="en-US" sz="2800" dirty="0">
                <a:latin typeface="Comic Sans MS" panose="030F0702030302020204" pitchFamily="66" charset="0"/>
              </a:rPr>
              <a:t>Chrome books will be available</a:t>
            </a:r>
          </a:p>
          <a:p>
            <a:pPr lvl="1"/>
            <a:endParaRPr lang="en-GB" altLang="en-US" dirty="0"/>
          </a:p>
          <a:p>
            <a:pPr marL="342900" lvl="1" indent="0">
              <a:buNone/>
            </a:pPr>
            <a:endParaRPr lang="en-GB" altLang="en-US" dirty="0"/>
          </a:p>
          <a:p>
            <a:pPr lvl="1"/>
            <a:endParaRPr lang="en-GB" altLang="en-US" dirty="0"/>
          </a:p>
          <a:p>
            <a:pPr marL="342900" lvl="1" indent="0">
              <a:buNone/>
            </a:pPr>
            <a:endParaRPr lang="en-GB" altLang="en-US" dirty="0"/>
          </a:p>
          <a:p>
            <a:pPr marL="342900" lvl="1" indent="0">
              <a:buNone/>
            </a:pPr>
            <a:r>
              <a:rPr lang="en-GB" altLang="en-US" dirty="0"/>
              <a:t>		</a:t>
            </a:r>
          </a:p>
          <a:p>
            <a:pPr marL="342900" lvl="1" indent="0">
              <a:buNone/>
            </a:pPr>
            <a:endParaRPr lang="en-GB" altLang="en-US" dirty="0"/>
          </a:p>
          <a:p>
            <a:pPr marL="342900" lvl="1" indent="0">
              <a:buNone/>
            </a:pPr>
            <a:endParaRPr lang="en-US" altLang="en-US" dirty="0"/>
          </a:p>
          <a:p>
            <a:endParaRPr lang="en-GB" sz="2100" dirty="0"/>
          </a:p>
        </p:txBody>
      </p:sp>
    </p:spTree>
    <p:extLst>
      <p:ext uri="{BB962C8B-B14F-4D97-AF65-F5344CB8AC3E}">
        <p14:creationId xmlns:p14="http://schemas.microsoft.com/office/powerpoint/2010/main" val="79969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1000"/>
                                        <p:tgtEl>
                                          <p:spTgt spid="4">
                                            <p:txEl>
                                              <p:pRg st="4" end="4"/>
                                            </p:txEl>
                                          </p:spTgt>
                                        </p:tgtEl>
                                      </p:cBhvr>
                                    </p:animEffect>
                                    <p:anim calcmode="lin" valueType="num">
                                      <p:cBhvr>
                                        <p:cTn id="2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animEffect transition="in" filter="fade">
                                      <p:cBhvr>
                                        <p:cTn id="29" dur="1000"/>
                                        <p:tgtEl>
                                          <p:spTgt spid="4">
                                            <p:txEl>
                                              <p:pRg st="9" end="9"/>
                                            </p:txEl>
                                          </p:spTgt>
                                        </p:tgtEl>
                                      </p:cBhvr>
                                    </p:animEffect>
                                    <p:anim calcmode="lin" valueType="num">
                                      <p:cBhvr>
                                        <p:cTn id="30"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852754" y="404664"/>
            <a:ext cx="6103590"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3300" u="sng" dirty="0" smtClean="0"/>
              <a:t>Contacting teachers</a:t>
            </a:r>
            <a:endParaRPr lang="en-GB" sz="3300" u="sng" dirty="0"/>
          </a:p>
        </p:txBody>
      </p:sp>
      <p:sp>
        <p:nvSpPr>
          <p:cNvPr id="3" name="Content Placeholder 2"/>
          <p:cNvSpPr txBox="1">
            <a:spLocks/>
          </p:cNvSpPr>
          <p:nvPr/>
        </p:nvSpPr>
        <p:spPr>
          <a:xfrm>
            <a:off x="286603" y="2125267"/>
            <a:ext cx="8669741" cy="34313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buNone/>
            </a:pPr>
            <a:endParaRPr lang="en-GB" altLang="en-US" dirty="0"/>
          </a:p>
          <a:p>
            <a:pPr marL="342900" lvl="1" indent="0">
              <a:buNone/>
            </a:pPr>
            <a:endParaRPr lang="en-GB" altLang="en-US" dirty="0"/>
          </a:p>
          <a:p>
            <a:pPr marL="342900" lvl="1" indent="0">
              <a:buNone/>
            </a:pPr>
            <a:r>
              <a:rPr lang="en-GB" altLang="en-US" dirty="0"/>
              <a:t>		</a:t>
            </a:r>
          </a:p>
          <a:p>
            <a:pPr marL="342900" lvl="1" indent="0">
              <a:buNone/>
            </a:pPr>
            <a:endParaRPr lang="en-GB" altLang="en-US" dirty="0"/>
          </a:p>
          <a:p>
            <a:pPr marL="342900" lvl="1" indent="0">
              <a:buNone/>
            </a:pPr>
            <a:endParaRPr lang="en-US" altLang="en-US" dirty="0"/>
          </a:p>
          <a:p>
            <a:endParaRPr lang="en-GB" sz="2100" dirty="0"/>
          </a:p>
        </p:txBody>
      </p:sp>
      <p:sp>
        <p:nvSpPr>
          <p:cNvPr id="4" name="Content Placeholder 2"/>
          <p:cNvSpPr txBox="1">
            <a:spLocks/>
          </p:cNvSpPr>
          <p:nvPr/>
        </p:nvSpPr>
        <p:spPr>
          <a:xfrm>
            <a:off x="-684584" y="1772816"/>
            <a:ext cx="9424904" cy="34313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GB" altLang="en-US" sz="2800" dirty="0" smtClean="0">
                <a:latin typeface="Comic Sans MS" panose="030F0702030302020204" pitchFamily="66" charset="0"/>
              </a:rPr>
              <a:t>Please feel free to contact me or your child’s maths teacher if you feel you need to.</a:t>
            </a:r>
          </a:p>
          <a:p>
            <a:pPr lvl="3"/>
            <a:endParaRPr lang="en-GB" altLang="en-US" sz="2800" dirty="0" smtClean="0">
              <a:latin typeface="Comic Sans MS" panose="030F0702030302020204" pitchFamily="66" charset="0"/>
            </a:endParaRPr>
          </a:p>
          <a:p>
            <a:pPr lvl="3"/>
            <a:r>
              <a:rPr lang="en-GB" altLang="en-US" sz="2800" dirty="0" smtClean="0">
                <a:latin typeface="Comic Sans MS" panose="030F0702030302020204" pitchFamily="66" charset="0"/>
              </a:rPr>
              <a:t>My email address is:</a:t>
            </a:r>
          </a:p>
          <a:p>
            <a:pPr lvl="3"/>
            <a:endParaRPr lang="en-GB" altLang="en-US" sz="2800" dirty="0">
              <a:latin typeface="Comic Sans MS" panose="030F0702030302020204" pitchFamily="66" charset="0"/>
            </a:endParaRPr>
          </a:p>
          <a:p>
            <a:pPr marL="1371600" lvl="3" indent="0">
              <a:buNone/>
            </a:pPr>
            <a:r>
              <a:rPr lang="en-GB" altLang="en-US" sz="2800" dirty="0" smtClean="0">
                <a:latin typeface="Comic Sans MS" panose="030F0702030302020204" pitchFamily="66" charset="0"/>
              </a:rPr>
              <a:t>     peastman@helston.cornwall.sch.uk</a:t>
            </a:r>
            <a:endParaRPr lang="en-GB" altLang="en-US" sz="2800" dirty="0">
              <a:latin typeface="Comic Sans MS" panose="030F0702030302020204" pitchFamily="66" charset="0"/>
            </a:endParaRPr>
          </a:p>
          <a:p>
            <a:pPr lvl="3"/>
            <a:endParaRPr lang="en-GB" altLang="en-US" sz="2800" dirty="0">
              <a:latin typeface="Comic Sans MS" panose="030F0702030302020204" pitchFamily="66" charset="0"/>
            </a:endParaRPr>
          </a:p>
          <a:p>
            <a:pPr lvl="1"/>
            <a:endParaRPr lang="en-GB" altLang="en-US" dirty="0"/>
          </a:p>
          <a:p>
            <a:pPr marL="342900" lvl="1" indent="0">
              <a:buNone/>
            </a:pPr>
            <a:endParaRPr lang="en-GB" altLang="en-US" dirty="0"/>
          </a:p>
          <a:p>
            <a:pPr lvl="1"/>
            <a:endParaRPr lang="en-GB" altLang="en-US" dirty="0"/>
          </a:p>
          <a:p>
            <a:pPr marL="342900" lvl="1" indent="0">
              <a:buNone/>
            </a:pPr>
            <a:endParaRPr lang="en-GB" altLang="en-US" dirty="0"/>
          </a:p>
          <a:p>
            <a:pPr marL="342900" lvl="1" indent="0">
              <a:buNone/>
            </a:pPr>
            <a:r>
              <a:rPr lang="en-GB" altLang="en-US" dirty="0"/>
              <a:t>		</a:t>
            </a:r>
          </a:p>
          <a:p>
            <a:pPr marL="342900" lvl="1" indent="0">
              <a:buNone/>
            </a:pPr>
            <a:endParaRPr lang="en-GB" altLang="en-US" dirty="0"/>
          </a:p>
          <a:p>
            <a:pPr marL="342900" lvl="1" indent="0">
              <a:buNone/>
            </a:pPr>
            <a:endParaRPr lang="en-US" altLang="en-US" dirty="0"/>
          </a:p>
          <a:p>
            <a:endParaRPr lang="en-GB" sz="2100" dirty="0"/>
          </a:p>
        </p:txBody>
      </p:sp>
    </p:spTree>
    <p:extLst>
      <p:ext uri="{BB962C8B-B14F-4D97-AF65-F5344CB8AC3E}">
        <p14:creationId xmlns:p14="http://schemas.microsoft.com/office/powerpoint/2010/main" val="277529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1000"/>
                                        <p:tgtEl>
                                          <p:spTgt spid="4">
                                            <p:txEl>
                                              <p:pRg st="4" end="4"/>
                                            </p:txEl>
                                          </p:spTgt>
                                        </p:tgtEl>
                                      </p:cBhvr>
                                    </p:animEffect>
                                    <p:anim calcmode="lin" valueType="num">
                                      <p:cBhvr>
                                        <p:cTn id="2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animEffect transition="in" filter="fade">
                                      <p:cBhvr>
                                        <p:cTn id="29" dur="1000"/>
                                        <p:tgtEl>
                                          <p:spTgt spid="4">
                                            <p:txEl>
                                              <p:pRg st="10" end="10"/>
                                            </p:txEl>
                                          </p:spTgt>
                                        </p:tgtEl>
                                      </p:cBhvr>
                                    </p:animEffect>
                                    <p:anim calcmode="lin" valueType="num">
                                      <p:cBhvr>
                                        <p:cTn id="30"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47664" y="476672"/>
            <a:ext cx="6173808" cy="4464496"/>
          </a:xfrm>
        </p:spPr>
        <p:txBody>
          <a:bodyPr/>
          <a:lstStyle/>
          <a:p>
            <a:r>
              <a:rPr lang="en-GB" sz="2800" b="1" u="sng" dirty="0" smtClean="0">
                <a:latin typeface="+mn-lt"/>
              </a:rPr>
              <a:t>GCSE Science</a:t>
            </a:r>
            <a:r>
              <a:rPr lang="en-GB" sz="2800" dirty="0" smtClean="0">
                <a:latin typeface="+mn-lt"/>
              </a:rPr>
              <a:t/>
            </a:r>
            <a:br>
              <a:rPr lang="en-GB" sz="2800" dirty="0" smtClean="0">
                <a:latin typeface="+mn-lt"/>
              </a:rPr>
            </a:br>
            <a:r>
              <a:rPr lang="en-GB" sz="2800" dirty="0" smtClean="0">
                <a:latin typeface="+mn-lt"/>
              </a:rPr>
              <a:t/>
            </a:r>
            <a:br>
              <a:rPr lang="en-GB" sz="2800" dirty="0" smtClean="0">
                <a:latin typeface="+mn-lt"/>
              </a:rPr>
            </a:br>
            <a:r>
              <a:rPr lang="en-GB" sz="2800" dirty="0">
                <a:latin typeface="+mn-lt"/>
              </a:rPr>
              <a:t/>
            </a:r>
            <a:br>
              <a:rPr lang="en-GB" sz="2800" dirty="0">
                <a:latin typeface="+mn-lt"/>
              </a:rPr>
            </a:br>
            <a:r>
              <a:rPr lang="en-GB" sz="2800" dirty="0" smtClean="0">
                <a:latin typeface="+mn-lt"/>
              </a:rPr>
              <a:t>Objective</a:t>
            </a:r>
            <a:r>
              <a:rPr lang="en-GB" sz="2800" dirty="0">
                <a:latin typeface="+mn-lt"/>
              </a:rPr>
              <a:t>: </a:t>
            </a:r>
            <a:br>
              <a:rPr lang="en-GB" sz="2800" dirty="0">
                <a:latin typeface="+mn-lt"/>
              </a:rPr>
            </a:br>
            <a:r>
              <a:rPr lang="en-GB" sz="2800" dirty="0">
                <a:latin typeface="+mn-lt"/>
              </a:rPr>
              <a:t>To discuss effective ways to revise for GCSE </a:t>
            </a:r>
            <a:r>
              <a:rPr lang="en-GB" sz="2800" dirty="0" smtClean="0">
                <a:latin typeface="+mn-lt"/>
              </a:rPr>
              <a:t>Combined Science and Triple Science using the </a:t>
            </a:r>
            <a:r>
              <a:rPr lang="en-GB" sz="2800" dirty="0">
                <a:latin typeface="+mn-lt"/>
              </a:rPr>
              <a:t>support that is available during Year 11.</a:t>
            </a:r>
            <a:br>
              <a:rPr lang="en-GB" sz="2800" dirty="0">
                <a:latin typeface="+mn-lt"/>
              </a:rPr>
            </a:br>
            <a:endParaRPr lang="en-US" sz="2800" dirty="0">
              <a:latin typeface="+mn-lt"/>
            </a:endParaRPr>
          </a:p>
        </p:txBody>
      </p:sp>
      <p:sp>
        <p:nvSpPr>
          <p:cNvPr id="4" name="Subtitle 3"/>
          <p:cNvSpPr>
            <a:spLocks noGrp="1"/>
          </p:cNvSpPr>
          <p:nvPr>
            <p:ph type="subTitle" idx="1"/>
          </p:nvPr>
        </p:nvSpPr>
        <p:spPr>
          <a:xfrm>
            <a:off x="1835696" y="4941168"/>
            <a:ext cx="6173808" cy="914638"/>
          </a:xfrm>
        </p:spPr>
        <p:txBody>
          <a:bodyPr/>
          <a:lstStyle/>
          <a:p>
            <a:endParaRPr lang="it-IT" dirty="0"/>
          </a:p>
          <a:p>
            <a:r>
              <a:rPr lang="it-IT" sz="2800" dirty="0" smtClean="0"/>
              <a:t>Mrs S Mullins</a:t>
            </a:r>
          </a:p>
          <a:p>
            <a:endParaRPr lang="it-IT" dirty="0"/>
          </a:p>
          <a:p>
            <a:endParaRPr lang="it-IT" dirty="0"/>
          </a:p>
        </p:txBody>
      </p:sp>
    </p:spTree>
    <p:extLst>
      <p:ext uri="{BB962C8B-B14F-4D97-AF65-F5344CB8AC3E}">
        <p14:creationId xmlns:p14="http://schemas.microsoft.com/office/powerpoint/2010/main" val="270009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188640"/>
            <a:ext cx="6859787" cy="611973"/>
          </a:xfrm>
        </p:spPr>
        <p:txBody>
          <a:bodyPr/>
          <a:lstStyle/>
          <a:p>
            <a:r>
              <a:rPr lang="en-GB" dirty="0" smtClean="0"/>
              <a:t>Year 11 Mock Exams </a:t>
            </a:r>
            <a:endParaRPr lang="en-GB" dirty="0"/>
          </a:p>
        </p:txBody>
      </p:sp>
      <p:sp>
        <p:nvSpPr>
          <p:cNvPr id="3" name="Content Placeholder 2"/>
          <p:cNvSpPr>
            <a:spLocks noGrp="1"/>
          </p:cNvSpPr>
          <p:nvPr>
            <p:ph idx="1"/>
          </p:nvPr>
        </p:nvSpPr>
        <p:spPr>
          <a:xfrm>
            <a:off x="145406" y="1412776"/>
            <a:ext cx="8998594" cy="4680520"/>
          </a:xfrm>
        </p:spPr>
        <p:txBody>
          <a:bodyPr>
            <a:noAutofit/>
          </a:bodyPr>
          <a:lstStyle/>
          <a:p>
            <a:pPr marL="0" indent="0">
              <a:buNone/>
            </a:pPr>
            <a:r>
              <a:rPr lang="en-GB" sz="2400" u="sng" dirty="0" smtClean="0"/>
              <a:t>Combined </a:t>
            </a:r>
            <a:r>
              <a:rPr lang="en-GB" sz="2400" u="sng" dirty="0"/>
              <a:t>students: </a:t>
            </a:r>
            <a:r>
              <a:rPr lang="en-GB" sz="2400" dirty="0"/>
              <a:t>  Each exam is 1h 15 mins </a:t>
            </a:r>
            <a:endParaRPr lang="en-GB" sz="2400" dirty="0" smtClean="0"/>
          </a:p>
          <a:p>
            <a:pPr marL="0" indent="0">
              <a:buNone/>
            </a:pPr>
            <a:endParaRPr lang="en-GB" sz="2400" dirty="0"/>
          </a:p>
          <a:p>
            <a:r>
              <a:rPr lang="en-GB" sz="2000" dirty="0"/>
              <a:t>GCSE Combined Science Biology    </a:t>
            </a:r>
            <a:r>
              <a:rPr lang="en-GB" sz="2000" dirty="0" smtClean="0"/>
              <a:t>   	 			  Units </a:t>
            </a:r>
            <a:r>
              <a:rPr lang="en-GB" sz="2000" dirty="0"/>
              <a:t>B1, B2, B3 and B4	</a:t>
            </a:r>
            <a:r>
              <a:rPr lang="en-GB" sz="2000" dirty="0" smtClean="0"/>
              <a:t>		Monday </a:t>
            </a:r>
            <a:r>
              <a:rPr lang="en-GB" sz="2000" dirty="0"/>
              <a:t>11</a:t>
            </a:r>
            <a:r>
              <a:rPr lang="en-GB" sz="2000" baseline="30000" dirty="0"/>
              <a:t>th</a:t>
            </a:r>
            <a:r>
              <a:rPr lang="en-GB" sz="2000" dirty="0"/>
              <a:t> </a:t>
            </a:r>
            <a:r>
              <a:rPr lang="en-GB" sz="2000" dirty="0" smtClean="0"/>
              <a:t>November</a:t>
            </a:r>
          </a:p>
          <a:p>
            <a:endParaRPr lang="en-GB" sz="2000" dirty="0"/>
          </a:p>
          <a:p>
            <a:r>
              <a:rPr lang="en-GB" sz="2000" dirty="0"/>
              <a:t>GCSE Combined Science Chemistry    </a:t>
            </a:r>
            <a:r>
              <a:rPr lang="en-GB" sz="2000" dirty="0" smtClean="0"/>
              <a:t>			                    Units </a:t>
            </a:r>
            <a:r>
              <a:rPr lang="en-GB" sz="2000" dirty="0"/>
              <a:t>C1, C2, C3 , C4 and </a:t>
            </a:r>
            <a:r>
              <a:rPr lang="en-GB" sz="2000" dirty="0" smtClean="0"/>
              <a:t>C5                          Wednesday 13</a:t>
            </a:r>
            <a:r>
              <a:rPr lang="en-GB" sz="2000" baseline="30000" dirty="0" smtClean="0"/>
              <a:t>th </a:t>
            </a:r>
            <a:r>
              <a:rPr lang="en-GB" sz="2000" dirty="0" smtClean="0"/>
              <a:t>November</a:t>
            </a:r>
          </a:p>
          <a:p>
            <a:endParaRPr lang="en-GB" sz="2000" dirty="0"/>
          </a:p>
          <a:p>
            <a:r>
              <a:rPr lang="en-GB" sz="2000" dirty="0"/>
              <a:t>GCSE Combined Science </a:t>
            </a:r>
            <a:r>
              <a:rPr lang="en-GB" sz="2000" dirty="0" smtClean="0"/>
              <a:t>Physics	                                                                    Units </a:t>
            </a:r>
            <a:r>
              <a:rPr lang="en-GB" sz="2000" dirty="0"/>
              <a:t>P1, P2, P3 and P4		</a:t>
            </a:r>
            <a:r>
              <a:rPr lang="en-GB" sz="2000" dirty="0" smtClean="0"/>
              <a:t>	 Thursday </a:t>
            </a:r>
            <a:r>
              <a:rPr lang="en-GB" sz="2000" dirty="0"/>
              <a:t>14</a:t>
            </a:r>
            <a:r>
              <a:rPr lang="en-GB" sz="2000" baseline="30000" dirty="0"/>
              <a:t>th</a:t>
            </a:r>
            <a:r>
              <a:rPr lang="en-GB" sz="2000" dirty="0"/>
              <a:t> </a:t>
            </a:r>
            <a:r>
              <a:rPr lang="en-GB" sz="2000" dirty="0" smtClean="0"/>
              <a:t>November</a:t>
            </a:r>
            <a:endParaRPr lang="en-GB" sz="2000" dirty="0"/>
          </a:p>
          <a:p>
            <a:endParaRPr lang="en-GB" sz="2000" dirty="0"/>
          </a:p>
          <a:p>
            <a:endParaRPr lang="en-GB" sz="1800" dirty="0"/>
          </a:p>
          <a:p>
            <a:endParaRPr lang="en-GB" sz="1800" dirty="0" smtClean="0"/>
          </a:p>
          <a:p>
            <a:endParaRPr lang="en-GB" sz="1800" dirty="0" smtClean="0"/>
          </a:p>
          <a:p>
            <a:endParaRPr lang="en-GB" sz="1800" dirty="0"/>
          </a:p>
        </p:txBody>
      </p:sp>
    </p:spTree>
    <p:extLst>
      <p:ext uri="{BB962C8B-B14F-4D97-AF65-F5344CB8AC3E}">
        <p14:creationId xmlns:p14="http://schemas.microsoft.com/office/powerpoint/2010/main" val="326919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188640"/>
            <a:ext cx="6859787" cy="611973"/>
          </a:xfrm>
        </p:spPr>
        <p:txBody>
          <a:bodyPr/>
          <a:lstStyle/>
          <a:p>
            <a:r>
              <a:rPr lang="en-GB" dirty="0" smtClean="0"/>
              <a:t>Year 11 Mock Exams </a:t>
            </a:r>
            <a:endParaRPr lang="en-GB" dirty="0"/>
          </a:p>
        </p:txBody>
      </p:sp>
      <p:sp>
        <p:nvSpPr>
          <p:cNvPr id="3" name="Content Placeholder 2"/>
          <p:cNvSpPr>
            <a:spLocks noGrp="1"/>
          </p:cNvSpPr>
          <p:nvPr>
            <p:ph idx="1"/>
          </p:nvPr>
        </p:nvSpPr>
        <p:spPr>
          <a:xfrm>
            <a:off x="145406" y="1412776"/>
            <a:ext cx="8998594" cy="4680520"/>
          </a:xfrm>
        </p:spPr>
        <p:txBody>
          <a:bodyPr>
            <a:noAutofit/>
          </a:bodyPr>
          <a:lstStyle/>
          <a:p>
            <a:pPr marL="0" indent="0">
              <a:buNone/>
            </a:pPr>
            <a:r>
              <a:rPr lang="en-GB" sz="2000" u="sng" dirty="0" smtClean="0"/>
              <a:t>Triple </a:t>
            </a:r>
            <a:r>
              <a:rPr lang="en-GB" sz="2000" u="sng" dirty="0"/>
              <a:t>students:</a:t>
            </a:r>
            <a:r>
              <a:rPr lang="en-GB" sz="2000" dirty="0"/>
              <a:t>   Each exam is 1h 45 mins </a:t>
            </a:r>
            <a:endParaRPr lang="en-GB" sz="2000" dirty="0" smtClean="0"/>
          </a:p>
          <a:p>
            <a:pPr marL="0" indent="0">
              <a:buNone/>
            </a:pPr>
            <a:endParaRPr lang="en-GB" sz="2000" u="sng" dirty="0"/>
          </a:p>
          <a:p>
            <a:r>
              <a:rPr lang="en-GB" sz="2000" dirty="0"/>
              <a:t>GCSE Biology	</a:t>
            </a:r>
            <a:r>
              <a:rPr lang="en-GB" sz="2000" dirty="0" smtClean="0"/>
              <a:t>      </a:t>
            </a:r>
          </a:p>
          <a:p>
            <a:pPr marL="0" indent="0">
              <a:buNone/>
            </a:pPr>
            <a:r>
              <a:rPr lang="en-GB" sz="2000" dirty="0"/>
              <a:t>	</a:t>
            </a:r>
            <a:r>
              <a:rPr lang="en-GB" sz="2000" dirty="0" smtClean="0"/>
              <a:t>Units </a:t>
            </a:r>
            <a:r>
              <a:rPr lang="en-GB" sz="2000" dirty="0"/>
              <a:t>B1, B2, B3 and B4	</a:t>
            </a:r>
            <a:r>
              <a:rPr lang="en-GB" sz="2000" dirty="0" smtClean="0"/>
              <a:t> 		Monday </a:t>
            </a:r>
            <a:r>
              <a:rPr lang="en-GB" sz="2000" dirty="0"/>
              <a:t>11</a:t>
            </a:r>
            <a:r>
              <a:rPr lang="en-GB" sz="2000" baseline="30000" dirty="0"/>
              <a:t>th</a:t>
            </a:r>
            <a:r>
              <a:rPr lang="en-GB" sz="2000" dirty="0"/>
              <a:t> </a:t>
            </a:r>
            <a:r>
              <a:rPr lang="en-GB" sz="2000" dirty="0" smtClean="0"/>
              <a:t>November</a:t>
            </a:r>
          </a:p>
          <a:p>
            <a:pPr marL="0" indent="0">
              <a:buNone/>
            </a:pPr>
            <a:endParaRPr lang="en-GB" sz="2000" dirty="0"/>
          </a:p>
          <a:p>
            <a:r>
              <a:rPr lang="en-GB" sz="2000" dirty="0"/>
              <a:t>GCSE </a:t>
            </a:r>
            <a:r>
              <a:rPr lang="en-GB" sz="2000" dirty="0" smtClean="0"/>
              <a:t>Chemistry  </a:t>
            </a:r>
          </a:p>
          <a:p>
            <a:pPr marL="0" indent="0">
              <a:buNone/>
            </a:pPr>
            <a:r>
              <a:rPr lang="en-GB" sz="2000" dirty="0"/>
              <a:t>	</a:t>
            </a:r>
            <a:r>
              <a:rPr lang="en-GB" sz="2000" dirty="0" smtClean="0"/>
              <a:t>Units </a:t>
            </a:r>
            <a:r>
              <a:rPr lang="en-GB" sz="2000" dirty="0"/>
              <a:t>C1, C2, C3 , C4 and C5 		</a:t>
            </a:r>
            <a:r>
              <a:rPr lang="en-GB" sz="2000" dirty="0" smtClean="0"/>
              <a:t>Wednesday </a:t>
            </a:r>
            <a:r>
              <a:rPr lang="en-GB" sz="2000" dirty="0"/>
              <a:t>13</a:t>
            </a:r>
            <a:r>
              <a:rPr lang="en-GB" sz="2000" baseline="30000" dirty="0"/>
              <a:t>th</a:t>
            </a:r>
            <a:r>
              <a:rPr lang="en-GB" sz="2000" dirty="0"/>
              <a:t> </a:t>
            </a:r>
            <a:r>
              <a:rPr lang="en-GB" sz="2000" dirty="0" smtClean="0"/>
              <a:t>November</a:t>
            </a:r>
          </a:p>
          <a:p>
            <a:pPr marL="0" indent="0">
              <a:buNone/>
            </a:pPr>
            <a:endParaRPr lang="en-GB" sz="2000" dirty="0"/>
          </a:p>
          <a:p>
            <a:r>
              <a:rPr lang="en-GB" sz="2000" dirty="0"/>
              <a:t>GCSE </a:t>
            </a:r>
            <a:r>
              <a:rPr lang="en-GB" sz="2000" dirty="0" smtClean="0"/>
              <a:t>Physics</a:t>
            </a:r>
            <a:r>
              <a:rPr lang="en-GB" sz="2000" dirty="0"/>
              <a:t> </a:t>
            </a:r>
            <a:r>
              <a:rPr lang="en-GB" sz="2000" dirty="0" smtClean="0"/>
              <a:t>     </a:t>
            </a:r>
          </a:p>
          <a:p>
            <a:pPr marL="0" indent="0">
              <a:buNone/>
            </a:pPr>
            <a:r>
              <a:rPr lang="en-GB" sz="2000" dirty="0"/>
              <a:t>	</a:t>
            </a:r>
            <a:r>
              <a:rPr lang="en-GB" sz="2000" dirty="0" smtClean="0"/>
              <a:t>Units </a:t>
            </a:r>
            <a:r>
              <a:rPr lang="en-GB" sz="2000" dirty="0"/>
              <a:t>P1, P2, P3 and P4 	</a:t>
            </a:r>
            <a:r>
              <a:rPr lang="en-GB" sz="2000" dirty="0" smtClean="0"/>
              <a:t>	Thursday </a:t>
            </a:r>
            <a:r>
              <a:rPr lang="en-GB" sz="2000" dirty="0"/>
              <a:t>14</a:t>
            </a:r>
            <a:r>
              <a:rPr lang="en-GB" sz="2000" baseline="30000" dirty="0"/>
              <a:t>th</a:t>
            </a:r>
            <a:r>
              <a:rPr lang="en-GB" sz="2000" dirty="0"/>
              <a:t> November</a:t>
            </a:r>
          </a:p>
          <a:p>
            <a:endParaRPr lang="en-GB" sz="1800" dirty="0"/>
          </a:p>
          <a:p>
            <a:endParaRPr lang="en-GB" sz="1800" dirty="0"/>
          </a:p>
          <a:p>
            <a:endParaRPr lang="en-GB" sz="1800" dirty="0"/>
          </a:p>
          <a:p>
            <a:endParaRPr lang="en-GB" sz="1800" dirty="0" smtClean="0"/>
          </a:p>
          <a:p>
            <a:endParaRPr lang="en-GB" sz="1800" dirty="0" smtClean="0"/>
          </a:p>
          <a:p>
            <a:endParaRPr lang="en-GB" sz="1800" dirty="0"/>
          </a:p>
        </p:txBody>
      </p:sp>
    </p:spTree>
    <p:extLst>
      <p:ext uri="{BB962C8B-B14F-4D97-AF65-F5344CB8AC3E}">
        <p14:creationId xmlns:p14="http://schemas.microsoft.com/office/powerpoint/2010/main" val="416049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6859787" cy="611973"/>
          </a:xfrm>
        </p:spPr>
        <p:txBody>
          <a:bodyPr/>
          <a:lstStyle/>
          <a:p>
            <a:r>
              <a:rPr lang="en-GB" dirty="0" smtClean="0"/>
              <a:t>Parent Pay</a:t>
            </a:r>
            <a:endParaRPr lang="en-GB" dirty="0"/>
          </a:p>
        </p:txBody>
      </p:sp>
      <p:sp>
        <p:nvSpPr>
          <p:cNvPr id="3" name="Content Placeholder 2"/>
          <p:cNvSpPr>
            <a:spLocks noGrp="1"/>
          </p:cNvSpPr>
          <p:nvPr>
            <p:ph idx="1"/>
          </p:nvPr>
        </p:nvSpPr>
        <p:spPr>
          <a:xfrm>
            <a:off x="0" y="1052736"/>
            <a:ext cx="8892480" cy="5400600"/>
          </a:xfrm>
        </p:spPr>
        <p:txBody>
          <a:bodyPr>
            <a:noAutofit/>
          </a:bodyPr>
          <a:lstStyle/>
          <a:p>
            <a:pPr marL="0" indent="0">
              <a:buNone/>
            </a:pPr>
            <a:r>
              <a:rPr lang="en-GB" sz="2000" dirty="0"/>
              <a:t>The following revision resources are available on Parent Pay</a:t>
            </a:r>
            <a:r>
              <a:rPr lang="en-GB" sz="2000" dirty="0" smtClean="0"/>
              <a:t>:</a:t>
            </a:r>
          </a:p>
          <a:p>
            <a:pPr marL="0" indent="0">
              <a:buNone/>
            </a:pPr>
            <a:endParaRPr lang="en-GB" sz="2000" dirty="0"/>
          </a:p>
          <a:p>
            <a:pPr marL="0" indent="0">
              <a:buNone/>
            </a:pPr>
            <a:r>
              <a:rPr lang="en-GB" sz="2000" u="sng" dirty="0"/>
              <a:t>Combined students:</a:t>
            </a:r>
          </a:p>
          <a:p>
            <a:r>
              <a:rPr lang="en-GB" sz="2000" dirty="0"/>
              <a:t>GCSE Combined Science Revision guide  £5.60      </a:t>
            </a:r>
            <a:endParaRPr lang="en-GB" sz="2000" dirty="0" smtClean="0"/>
          </a:p>
          <a:p>
            <a:endParaRPr lang="en-GB" sz="2000" dirty="0"/>
          </a:p>
          <a:p>
            <a:r>
              <a:rPr lang="en-GB" sz="2000" dirty="0"/>
              <a:t>GCSE Combined Science Workbook  £</a:t>
            </a:r>
            <a:r>
              <a:rPr lang="en-GB" sz="2000" dirty="0" smtClean="0"/>
              <a:t>5.60</a:t>
            </a:r>
          </a:p>
          <a:p>
            <a:endParaRPr lang="en-GB" sz="2000" dirty="0"/>
          </a:p>
          <a:p>
            <a:r>
              <a:rPr lang="en-GB" sz="2000" dirty="0"/>
              <a:t>GCSE Combined Science 10min tests booklet with answers  £</a:t>
            </a:r>
            <a:r>
              <a:rPr lang="en-GB" sz="2000" dirty="0" smtClean="0"/>
              <a:t>3.25</a:t>
            </a:r>
          </a:p>
          <a:p>
            <a:pPr marL="0" indent="0">
              <a:buNone/>
            </a:pPr>
            <a:endParaRPr lang="en-GB" sz="2000" dirty="0"/>
          </a:p>
          <a:p>
            <a:r>
              <a:rPr lang="en-GB" sz="2000" dirty="0"/>
              <a:t>GCSE Combined Science </a:t>
            </a:r>
            <a:r>
              <a:rPr lang="en-GB" sz="2000" dirty="0" smtClean="0"/>
              <a:t>Revision Question </a:t>
            </a:r>
            <a:r>
              <a:rPr lang="en-GB" sz="2000" dirty="0"/>
              <a:t>cards £3.50 </a:t>
            </a:r>
            <a:r>
              <a:rPr lang="en-GB" sz="2000" dirty="0" smtClean="0"/>
              <a:t>per each set  </a:t>
            </a:r>
            <a:endParaRPr lang="en-GB" sz="2000" dirty="0"/>
          </a:p>
          <a:p>
            <a:pPr marL="0" indent="0">
              <a:buNone/>
            </a:pPr>
            <a:r>
              <a:rPr lang="en-GB" sz="2000" dirty="0"/>
              <a:t>	</a:t>
            </a:r>
            <a:r>
              <a:rPr lang="en-GB" sz="2000" dirty="0" smtClean="0"/>
              <a:t>(Biology</a:t>
            </a:r>
            <a:r>
              <a:rPr lang="en-GB" sz="2000" dirty="0"/>
              <a:t>, Chemistry and Physics) </a:t>
            </a:r>
            <a:endParaRPr lang="en-GB" sz="2000" dirty="0" smtClean="0"/>
          </a:p>
          <a:p>
            <a:pPr marL="0" indent="0">
              <a:buNone/>
            </a:pPr>
            <a:r>
              <a:rPr lang="en-GB" sz="2000" dirty="0"/>
              <a:t>	</a:t>
            </a:r>
          </a:p>
          <a:p>
            <a:endParaRPr lang="en-GB" sz="2000" dirty="0" smtClean="0"/>
          </a:p>
          <a:p>
            <a:endParaRPr lang="en-GB" sz="2000" dirty="0" smtClean="0"/>
          </a:p>
          <a:p>
            <a:endParaRPr lang="en-GB" sz="2000" dirty="0"/>
          </a:p>
        </p:txBody>
      </p:sp>
    </p:spTree>
    <p:extLst>
      <p:ext uri="{BB962C8B-B14F-4D97-AF65-F5344CB8AC3E}">
        <p14:creationId xmlns:p14="http://schemas.microsoft.com/office/powerpoint/2010/main" val="104839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6859787" cy="611973"/>
          </a:xfrm>
        </p:spPr>
        <p:txBody>
          <a:bodyPr/>
          <a:lstStyle/>
          <a:p>
            <a:r>
              <a:rPr lang="en-GB" dirty="0" smtClean="0"/>
              <a:t>Parent Pay</a:t>
            </a:r>
            <a:endParaRPr lang="en-GB" dirty="0"/>
          </a:p>
        </p:txBody>
      </p:sp>
      <p:sp>
        <p:nvSpPr>
          <p:cNvPr id="3" name="Content Placeholder 2"/>
          <p:cNvSpPr>
            <a:spLocks noGrp="1"/>
          </p:cNvSpPr>
          <p:nvPr>
            <p:ph idx="1"/>
          </p:nvPr>
        </p:nvSpPr>
        <p:spPr>
          <a:xfrm>
            <a:off x="0" y="1052736"/>
            <a:ext cx="8892480" cy="3997484"/>
          </a:xfrm>
        </p:spPr>
        <p:txBody>
          <a:bodyPr>
            <a:noAutofit/>
          </a:bodyPr>
          <a:lstStyle/>
          <a:p>
            <a:pPr marL="0" indent="0">
              <a:buNone/>
            </a:pPr>
            <a:r>
              <a:rPr lang="en-GB" sz="2000" dirty="0"/>
              <a:t>The following revision resources are available on Parent Pay:</a:t>
            </a:r>
          </a:p>
          <a:p>
            <a:pPr marL="0" indent="0">
              <a:buNone/>
            </a:pPr>
            <a:endParaRPr lang="en-GB" sz="2000" u="sng" dirty="0" smtClean="0"/>
          </a:p>
          <a:p>
            <a:pPr marL="0" indent="0">
              <a:buNone/>
            </a:pPr>
            <a:r>
              <a:rPr lang="en-GB" sz="2000" u="sng" dirty="0" smtClean="0"/>
              <a:t>Triple </a:t>
            </a:r>
            <a:r>
              <a:rPr lang="en-GB" sz="2000" u="sng" dirty="0"/>
              <a:t>students:</a:t>
            </a:r>
          </a:p>
          <a:p>
            <a:r>
              <a:rPr lang="en-GB" sz="2000" dirty="0"/>
              <a:t>GCSE Biology, Chemistry and Physics Revision guides  £2.85 </a:t>
            </a:r>
            <a:r>
              <a:rPr lang="en-GB" sz="2000" dirty="0" smtClean="0"/>
              <a:t>each</a:t>
            </a:r>
          </a:p>
          <a:p>
            <a:endParaRPr lang="en-GB" sz="2000" dirty="0"/>
          </a:p>
          <a:p>
            <a:r>
              <a:rPr lang="en-GB" sz="2000" dirty="0"/>
              <a:t>GCSE Biology, Chemistry and Physics Workbooks   £2.85 </a:t>
            </a:r>
            <a:r>
              <a:rPr lang="en-GB" sz="2000" dirty="0" smtClean="0"/>
              <a:t>each</a:t>
            </a:r>
          </a:p>
          <a:p>
            <a:endParaRPr lang="en-GB" sz="2000" dirty="0"/>
          </a:p>
          <a:p>
            <a:r>
              <a:rPr lang="en-GB" sz="2000" dirty="0"/>
              <a:t>GCSE Biology, Chemistry and Physics 10min tests booklet   £2.25 each </a:t>
            </a:r>
            <a:endParaRPr lang="en-GB" sz="2000" dirty="0" smtClean="0"/>
          </a:p>
          <a:p>
            <a:endParaRPr lang="en-GB" sz="2000" dirty="0"/>
          </a:p>
          <a:p>
            <a:r>
              <a:rPr lang="en-GB" sz="2000" dirty="0"/>
              <a:t>GCSE Biology, Chemistry and Physics  Revision Question card sets  £4.50 </a:t>
            </a:r>
            <a:r>
              <a:rPr lang="en-GB" sz="2000" dirty="0" smtClean="0"/>
              <a:t>per each set  </a:t>
            </a:r>
            <a:endParaRPr lang="en-GB" sz="2000" dirty="0"/>
          </a:p>
          <a:p>
            <a:endParaRPr lang="en-GB" sz="2000" dirty="0"/>
          </a:p>
          <a:p>
            <a:endParaRPr lang="en-GB" sz="2000" dirty="0"/>
          </a:p>
          <a:p>
            <a:endParaRPr lang="en-GB" sz="2000" dirty="0" smtClean="0"/>
          </a:p>
          <a:p>
            <a:endParaRPr lang="en-GB" sz="2000" dirty="0" smtClean="0"/>
          </a:p>
          <a:p>
            <a:endParaRPr lang="en-GB" sz="2000" dirty="0"/>
          </a:p>
        </p:txBody>
      </p:sp>
    </p:spTree>
    <p:extLst>
      <p:ext uri="{BB962C8B-B14F-4D97-AF65-F5344CB8AC3E}">
        <p14:creationId xmlns:p14="http://schemas.microsoft.com/office/powerpoint/2010/main" val="353488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a:t>
            </a:r>
            <a:r>
              <a:rPr lang="en-GB" dirty="0" smtClean="0"/>
              <a:t>quipment you need</a:t>
            </a:r>
            <a:endParaRPr lang="en-GB" dirty="0"/>
          </a:p>
        </p:txBody>
      </p:sp>
      <p:sp>
        <p:nvSpPr>
          <p:cNvPr id="3" name="Content Placeholder 2"/>
          <p:cNvSpPr>
            <a:spLocks noGrp="1"/>
          </p:cNvSpPr>
          <p:nvPr>
            <p:ph idx="1"/>
          </p:nvPr>
        </p:nvSpPr>
        <p:spPr>
          <a:xfrm>
            <a:off x="457200" y="2060848"/>
            <a:ext cx="4618856" cy="4065315"/>
          </a:xfrm>
        </p:spPr>
        <p:txBody>
          <a:bodyPr/>
          <a:lstStyle/>
          <a:p>
            <a:r>
              <a:rPr lang="en-GB" sz="2000" dirty="0" smtClean="0"/>
              <a:t>Scientific calculator is a must </a:t>
            </a:r>
          </a:p>
          <a:p>
            <a:endParaRPr lang="en-GB" sz="2000" dirty="0"/>
          </a:p>
          <a:p>
            <a:r>
              <a:rPr lang="en-GB" sz="2000" dirty="0" smtClean="0"/>
              <a:t>The Physics papers have 40% mathematical content within them, not having a calculator means that you can not access this part of the paper and are reducing your potential grade you could achieve. </a:t>
            </a:r>
            <a:endParaRPr lang="en-GB"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6512" y="1886101"/>
            <a:ext cx="3340288" cy="4221088"/>
          </a:xfrm>
          <a:prstGeom prst="rect">
            <a:avLst/>
          </a:prstGeom>
        </p:spPr>
      </p:pic>
    </p:spTree>
    <p:extLst>
      <p:ext uri="{BB962C8B-B14F-4D97-AF65-F5344CB8AC3E}">
        <p14:creationId xmlns:p14="http://schemas.microsoft.com/office/powerpoint/2010/main" val="21907928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99592" y="476672"/>
            <a:ext cx="6859787" cy="611973"/>
          </a:xfrm>
        </p:spPr>
        <p:txBody>
          <a:bodyPr/>
          <a:lstStyle/>
          <a:p>
            <a:r>
              <a:rPr lang="en-GB" dirty="0" smtClean="0"/>
              <a:t>Google Classroom</a:t>
            </a:r>
            <a:endParaRPr lang="en-GB" dirty="0"/>
          </a:p>
        </p:txBody>
      </p:sp>
      <p:pic>
        <p:nvPicPr>
          <p:cNvPr id="2" name="Picture 1"/>
          <p:cNvPicPr>
            <a:picLocks noChangeAspect="1"/>
          </p:cNvPicPr>
          <p:nvPr/>
        </p:nvPicPr>
        <p:blipFill rotWithShape="1">
          <a:blip r:embed="rId2"/>
          <a:srcRect l="34262" r="21617"/>
          <a:stretch/>
        </p:blipFill>
        <p:spPr>
          <a:xfrm>
            <a:off x="5871283" y="1484784"/>
            <a:ext cx="3272717" cy="3726269"/>
          </a:xfrm>
          <a:prstGeom prst="rect">
            <a:avLst/>
          </a:prstGeom>
        </p:spPr>
      </p:pic>
      <p:sp>
        <p:nvSpPr>
          <p:cNvPr id="4" name="Content Placeholder 2"/>
          <p:cNvSpPr txBox="1">
            <a:spLocks/>
          </p:cNvSpPr>
          <p:nvPr/>
        </p:nvSpPr>
        <p:spPr>
          <a:xfrm>
            <a:off x="-1" y="1484784"/>
            <a:ext cx="6012161" cy="3510188"/>
          </a:xfrm>
          <a:prstGeom prst="rect">
            <a:avLst/>
          </a:prstGeom>
        </p:spPr>
        <p:txBody>
          <a:bodyPr>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endParaRPr lang="en-GB" sz="2000" dirty="0"/>
          </a:p>
          <a:p>
            <a:r>
              <a:rPr lang="en-GB" sz="2000" dirty="0"/>
              <a:t>In most cases GCSE classes have been set up with their own online platform via Google Classroom.</a:t>
            </a:r>
          </a:p>
          <a:p>
            <a:pPr marL="0" indent="0">
              <a:buNone/>
            </a:pPr>
            <a:r>
              <a:rPr lang="en-GB" sz="2000" dirty="0"/>
              <a:t>    Students will log in with an </a:t>
            </a:r>
            <a:r>
              <a:rPr lang="en-GB" sz="2000" dirty="0" smtClean="0"/>
              <a:t>individual class               code</a:t>
            </a:r>
            <a:endParaRPr lang="en-GB" sz="2000" dirty="0"/>
          </a:p>
          <a:p>
            <a:r>
              <a:rPr lang="en-GB" sz="2000" dirty="0"/>
              <a:t>Either access to lesson by lesson resources</a:t>
            </a:r>
          </a:p>
          <a:p>
            <a:pPr marL="0" indent="0">
              <a:buNone/>
            </a:pPr>
            <a:r>
              <a:rPr lang="en-GB" sz="2000" dirty="0"/>
              <a:t>Or </a:t>
            </a:r>
          </a:p>
          <a:p>
            <a:r>
              <a:rPr lang="en-GB" sz="2000" dirty="0"/>
              <a:t>Revision resources that are appropriate to the class</a:t>
            </a:r>
          </a:p>
          <a:p>
            <a:pPr marL="0" indent="0">
              <a:buNone/>
            </a:pPr>
            <a:r>
              <a:rPr lang="en-GB" sz="2000" dirty="0"/>
              <a:t> </a:t>
            </a:r>
          </a:p>
          <a:p>
            <a:endParaRPr lang="en-GB" sz="2000" dirty="0"/>
          </a:p>
        </p:txBody>
      </p:sp>
    </p:spTree>
    <p:extLst>
      <p:ext uri="{BB962C8B-B14F-4D97-AF65-F5344CB8AC3E}">
        <p14:creationId xmlns:p14="http://schemas.microsoft.com/office/powerpoint/2010/main" val="243288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520" y="260648"/>
            <a:ext cx="8928992" cy="611973"/>
          </a:xfrm>
        </p:spPr>
        <p:txBody>
          <a:bodyPr/>
          <a:lstStyle/>
          <a:p>
            <a:r>
              <a:rPr lang="en-GB" dirty="0" smtClean="0"/>
              <a:t>Google Science Revision Room</a:t>
            </a:r>
            <a:endParaRPr lang="en-GB" dirty="0"/>
          </a:p>
        </p:txBody>
      </p:sp>
      <p:sp>
        <p:nvSpPr>
          <p:cNvPr id="6" name="TextBox 5"/>
          <p:cNvSpPr txBox="1"/>
          <p:nvPr/>
        </p:nvSpPr>
        <p:spPr>
          <a:xfrm>
            <a:off x="107505" y="5589803"/>
            <a:ext cx="3744416" cy="369332"/>
          </a:xfrm>
          <a:prstGeom prst="rect">
            <a:avLst/>
          </a:prstGeom>
          <a:noFill/>
        </p:spPr>
        <p:txBody>
          <a:bodyPr wrap="square" rtlCol="0">
            <a:spAutoFit/>
          </a:bodyPr>
          <a:lstStyle/>
          <a:p>
            <a:r>
              <a:rPr lang="en-GB" dirty="0" smtClean="0">
                <a:hlinkClick r:id="rId2"/>
              </a:rPr>
              <a:t>https://accounts.google.com/signin</a:t>
            </a:r>
            <a:endParaRPr lang="en-GB" dirty="0"/>
          </a:p>
        </p:txBody>
      </p:sp>
      <p:pic>
        <p:nvPicPr>
          <p:cNvPr id="2" name="Picture 1"/>
          <p:cNvPicPr>
            <a:picLocks noChangeAspect="1"/>
          </p:cNvPicPr>
          <p:nvPr/>
        </p:nvPicPr>
        <p:blipFill rotWithShape="1">
          <a:blip r:embed="rId3"/>
          <a:srcRect l="23226" t="19200" r="21256" b="19201"/>
          <a:stretch/>
        </p:blipFill>
        <p:spPr>
          <a:xfrm>
            <a:off x="107504" y="1529186"/>
            <a:ext cx="3744416" cy="3267965"/>
          </a:xfrm>
          <a:prstGeom prst="rect">
            <a:avLst/>
          </a:prstGeom>
        </p:spPr>
      </p:pic>
      <p:sp>
        <p:nvSpPr>
          <p:cNvPr id="5" name="Content Placeholder 2"/>
          <p:cNvSpPr txBox="1">
            <a:spLocks/>
          </p:cNvSpPr>
          <p:nvPr/>
        </p:nvSpPr>
        <p:spPr>
          <a:xfrm>
            <a:off x="4211960" y="678501"/>
            <a:ext cx="4789910" cy="5590817"/>
          </a:xfrm>
          <a:prstGeom prst="rect">
            <a:avLst/>
          </a:prstGeom>
        </p:spPr>
        <p:txBody>
          <a:bodyPr>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endParaRPr lang="en-GB" sz="2000" dirty="0"/>
          </a:p>
          <a:p>
            <a:r>
              <a:rPr lang="en-GB" sz="2000" dirty="0"/>
              <a:t>Year 11 will be invited to access the Revision room via their school email address  </a:t>
            </a:r>
          </a:p>
          <a:p>
            <a:r>
              <a:rPr lang="en-GB" sz="2000" dirty="0"/>
              <a:t>Students can log in with class code: w7qz1jf</a:t>
            </a:r>
          </a:p>
          <a:p>
            <a:pPr marL="0" indent="0">
              <a:buNone/>
            </a:pPr>
            <a:r>
              <a:rPr lang="en-GB" sz="2000" dirty="0" smtClean="0"/>
              <a:t>Revision </a:t>
            </a:r>
            <a:r>
              <a:rPr lang="en-GB" sz="2000" dirty="0"/>
              <a:t>resources will be uploaded </a:t>
            </a:r>
            <a:r>
              <a:rPr lang="en-GB" sz="2000" dirty="0" smtClean="0"/>
              <a:t>that focus </a:t>
            </a:r>
            <a:r>
              <a:rPr lang="en-GB" sz="2000" dirty="0"/>
              <a:t>on:</a:t>
            </a:r>
          </a:p>
          <a:p>
            <a:r>
              <a:rPr lang="en-GB" sz="2000" dirty="0"/>
              <a:t>Content– Checklists, Knowledge organisers, Key concepts PowerPoints, Glossaries.</a:t>
            </a:r>
          </a:p>
          <a:p>
            <a:r>
              <a:rPr lang="en-GB" sz="2000" dirty="0"/>
              <a:t>Practise – Exam questions and A4 revision topic cards and revision booklets.</a:t>
            </a:r>
          </a:p>
          <a:p>
            <a:r>
              <a:rPr lang="en-GB" sz="2000" dirty="0"/>
              <a:t>Feedback – Mark schemes and examiners reports.</a:t>
            </a:r>
          </a:p>
          <a:p>
            <a:pPr marL="0" indent="0">
              <a:buNone/>
            </a:pPr>
            <a:endParaRPr lang="en-GB" sz="2000" dirty="0"/>
          </a:p>
          <a:p>
            <a:endParaRPr lang="en-GB" sz="2000" dirty="0"/>
          </a:p>
        </p:txBody>
      </p:sp>
    </p:spTree>
    <p:extLst>
      <p:ext uri="{BB962C8B-B14F-4D97-AF65-F5344CB8AC3E}">
        <p14:creationId xmlns:p14="http://schemas.microsoft.com/office/powerpoint/2010/main" val="88915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CC slide 2 "/>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9144000" cy="662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4"/>
          <p:cNvSpPr txBox="1">
            <a:spLocks noChangeArrowheads="1"/>
          </p:cNvSpPr>
          <p:nvPr>
            <p:custDataLst>
              <p:tags r:id="rId3"/>
            </p:custDataLst>
          </p:nvPr>
        </p:nvSpPr>
        <p:spPr bwMode="auto">
          <a:xfrm>
            <a:off x="1185863" y="307975"/>
            <a:ext cx="70580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sz="3200" b="1">
                <a:solidFill>
                  <a:srgbClr val="244CF8"/>
                </a:solidFill>
                <a:latin typeface="Corbel" pitchFamily="34" charset="0"/>
              </a:rPr>
              <a:t>Aspiration, Ambition, Achievement</a:t>
            </a:r>
            <a:endParaRPr lang="en-GB" altLang="en-US" sz="3400" b="1">
              <a:solidFill>
                <a:srgbClr val="244CF8"/>
              </a:solidFill>
              <a:latin typeface="Calibri" pitchFamily="34" charset="0"/>
            </a:endParaRPr>
          </a:p>
        </p:txBody>
      </p:sp>
      <p:sp>
        <p:nvSpPr>
          <p:cNvPr id="17412" name="Line 5"/>
          <p:cNvSpPr>
            <a:spLocks noChangeShapeType="1"/>
          </p:cNvSpPr>
          <p:nvPr>
            <p:custDataLst>
              <p:tags r:id="rId4"/>
            </p:custDataLst>
          </p:nvPr>
        </p:nvSpPr>
        <p:spPr bwMode="auto">
          <a:xfrm>
            <a:off x="1330325" y="892175"/>
            <a:ext cx="7634288" cy="15875"/>
          </a:xfrm>
          <a:prstGeom prst="line">
            <a:avLst/>
          </a:prstGeom>
          <a:noFill/>
          <a:ln w="28575">
            <a:solidFill>
              <a:srgbClr val="244CF8"/>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7413" name="Text Box 6"/>
          <p:cNvSpPr txBox="1">
            <a:spLocks noChangeArrowheads="1"/>
          </p:cNvSpPr>
          <p:nvPr/>
        </p:nvSpPr>
        <p:spPr bwMode="auto">
          <a:xfrm>
            <a:off x="1476375" y="4935538"/>
            <a:ext cx="180022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400" b="1" dirty="0">
                <a:solidFill>
                  <a:srgbClr val="244CF8"/>
                </a:solidFill>
                <a:latin typeface="Corbel" panose="020B0503020204020204" pitchFamily="34" charset="0"/>
              </a:rPr>
              <a:t>Aspiration</a:t>
            </a:r>
          </a:p>
          <a:p>
            <a:pPr algn="ctr" eaLnBrk="1" hangingPunct="1">
              <a:spcBef>
                <a:spcPct val="50000"/>
              </a:spcBef>
            </a:pPr>
            <a:r>
              <a:rPr lang="en-GB" altLang="en-US" b="1" dirty="0">
                <a:latin typeface="Corbel" panose="020B0503020204020204" pitchFamily="34" charset="0"/>
              </a:rPr>
              <a:t>Goals in life</a:t>
            </a:r>
          </a:p>
        </p:txBody>
      </p:sp>
      <p:sp>
        <p:nvSpPr>
          <p:cNvPr id="17414" name="AutoShape 7"/>
          <p:cNvSpPr>
            <a:spLocks noChangeArrowheads="1"/>
          </p:cNvSpPr>
          <p:nvPr/>
        </p:nvSpPr>
        <p:spPr bwMode="auto">
          <a:xfrm>
            <a:off x="3132138" y="1916113"/>
            <a:ext cx="3095625" cy="3313112"/>
          </a:xfrm>
          <a:prstGeom prst="triangle">
            <a:avLst>
              <a:gd name="adj" fmla="val 5000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7415" name="Text Box 8"/>
          <p:cNvSpPr txBox="1">
            <a:spLocks noChangeArrowheads="1"/>
          </p:cNvSpPr>
          <p:nvPr/>
        </p:nvSpPr>
        <p:spPr bwMode="auto">
          <a:xfrm>
            <a:off x="5580063" y="4935538"/>
            <a:ext cx="2592387"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400" b="1" dirty="0">
                <a:solidFill>
                  <a:srgbClr val="244CF8"/>
                </a:solidFill>
                <a:latin typeface="Corbel" panose="020B0503020204020204" pitchFamily="34" charset="0"/>
              </a:rPr>
              <a:t>Ambition</a:t>
            </a:r>
          </a:p>
          <a:p>
            <a:pPr algn="ctr" eaLnBrk="1" hangingPunct="1">
              <a:spcBef>
                <a:spcPct val="50000"/>
              </a:spcBef>
            </a:pPr>
            <a:r>
              <a:rPr lang="en-GB" altLang="en-US" b="1" dirty="0">
                <a:latin typeface="Corbel" panose="020B0503020204020204" pitchFamily="34" charset="0"/>
              </a:rPr>
              <a:t>Drive &amp; Determination</a:t>
            </a:r>
          </a:p>
        </p:txBody>
      </p:sp>
      <p:grpSp>
        <p:nvGrpSpPr>
          <p:cNvPr id="2" name="Group 17"/>
          <p:cNvGrpSpPr>
            <a:grpSpLocks/>
          </p:cNvGrpSpPr>
          <p:nvPr/>
        </p:nvGrpSpPr>
        <p:grpSpPr bwMode="auto">
          <a:xfrm>
            <a:off x="3348038" y="1052513"/>
            <a:ext cx="2663825" cy="3924300"/>
            <a:chOff x="2109" y="663"/>
            <a:chExt cx="1678" cy="2472"/>
          </a:xfrm>
        </p:grpSpPr>
        <p:sp>
          <p:nvSpPr>
            <p:cNvPr id="17417" name="Text Box 15"/>
            <p:cNvSpPr txBox="1">
              <a:spLocks noChangeArrowheads="1"/>
            </p:cNvSpPr>
            <p:nvPr/>
          </p:nvSpPr>
          <p:spPr bwMode="auto">
            <a:xfrm>
              <a:off x="2109" y="663"/>
              <a:ext cx="1678"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400" b="1" dirty="0">
                  <a:solidFill>
                    <a:srgbClr val="244CF8"/>
                  </a:solidFill>
                  <a:latin typeface="Corbel" panose="020B0503020204020204" pitchFamily="34" charset="0"/>
                </a:rPr>
                <a:t>Achievement</a:t>
              </a:r>
            </a:p>
            <a:p>
              <a:pPr algn="ctr" eaLnBrk="1" hangingPunct="1">
                <a:spcBef>
                  <a:spcPct val="50000"/>
                </a:spcBef>
              </a:pPr>
              <a:r>
                <a:rPr lang="en-GB" altLang="en-US" b="1" dirty="0">
                  <a:latin typeface="Corbel" panose="020B0503020204020204" pitchFamily="34" charset="0"/>
                </a:rPr>
                <a:t>Successful Outcomes</a:t>
              </a:r>
            </a:p>
          </p:txBody>
        </p:sp>
        <p:sp>
          <p:nvSpPr>
            <p:cNvPr id="17418" name="AutoShape 16"/>
            <p:cNvSpPr>
              <a:spLocks noChangeArrowheads="1"/>
            </p:cNvSpPr>
            <p:nvPr/>
          </p:nvSpPr>
          <p:spPr bwMode="auto">
            <a:xfrm>
              <a:off x="2812" y="1820"/>
              <a:ext cx="272" cy="1315"/>
            </a:xfrm>
            <a:prstGeom prst="upArrow">
              <a:avLst>
                <a:gd name="adj1" fmla="val 50000"/>
                <a:gd name="adj2" fmla="val 120864"/>
              </a:avLst>
            </a:prstGeom>
            <a:solidFill>
              <a:srgbClr val="244CF8"/>
            </a:solidFill>
            <a:ln w="9525">
              <a:solidFill>
                <a:schemeClr val="tx1"/>
              </a:solidFill>
              <a:miter lim="800000"/>
              <a:headEnd/>
              <a:tailEnd/>
            </a:ln>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Tree>
    <p:custDataLst>
      <p:tags r:id="rId1"/>
    </p:custDataLst>
    <p:extLst>
      <p:ext uri="{BB962C8B-B14F-4D97-AF65-F5344CB8AC3E}">
        <p14:creationId xmlns:p14="http://schemas.microsoft.com/office/powerpoint/2010/main" val="3538403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59632" y="764704"/>
            <a:ext cx="6859787" cy="611973"/>
          </a:xfrm>
        </p:spPr>
        <p:txBody>
          <a:bodyPr/>
          <a:lstStyle/>
          <a:p>
            <a:r>
              <a:rPr lang="en-GB" dirty="0" smtClean="0"/>
              <a:t>Kerboodle  - Online digital textbook </a:t>
            </a:r>
            <a:endParaRPr lang="en-GB" dirty="0"/>
          </a:p>
        </p:txBody>
      </p:sp>
      <p:sp>
        <p:nvSpPr>
          <p:cNvPr id="4" name="Content Placeholder 2"/>
          <p:cNvSpPr txBox="1">
            <a:spLocks/>
          </p:cNvSpPr>
          <p:nvPr/>
        </p:nvSpPr>
        <p:spPr>
          <a:xfrm>
            <a:off x="179512" y="2132856"/>
            <a:ext cx="8160523" cy="3480452"/>
          </a:xfrm>
          <a:prstGeom prst="rect">
            <a:avLst/>
          </a:prstGeom>
        </p:spPr>
        <p:txBody>
          <a:bodyPr>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GB" sz="2000" dirty="0"/>
              <a:t>This is available to all students, their teacher has given them a </a:t>
            </a:r>
          </a:p>
          <a:p>
            <a:pPr marL="0" indent="0">
              <a:buNone/>
            </a:pPr>
            <a:r>
              <a:rPr lang="en-GB" sz="2000" dirty="0" smtClean="0"/>
              <a:t>    login </a:t>
            </a:r>
            <a:r>
              <a:rPr lang="en-GB" sz="2000" dirty="0"/>
              <a:t>and password to access the platform.</a:t>
            </a:r>
          </a:p>
          <a:p>
            <a:endParaRPr lang="en-GB" sz="2000" dirty="0"/>
          </a:p>
          <a:p>
            <a:r>
              <a:rPr lang="en-GB" sz="2000" dirty="0"/>
              <a:t>Students have access to the online textbooks</a:t>
            </a:r>
          </a:p>
          <a:p>
            <a:pPr marL="0" indent="0">
              <a:buNone/>
            </a:pPr>
            <a:r>
              <a:rPr lang="en-GB" sz="2000" dirty="0" smtClean="0"/>
              <a:t>   and </a:t>
            </a:r>
            <a:r>
              <a:rPr lang="en-GB" sz="2000" dirty="0"/>
              <a:t>additional resources to review content and </a:t>
            </a:r>
          </a:p>
          <a:p>
            <a:pPr marL="0" indent="0">
              <a:buNone/>
            </a:pPr>
            <a:r>
              <a:rPr lang="en-GB" sz="2000" dirty="0" smtClean="0"/>
              <a:t>   for </a:t>
            </a:r>
            <a:r>
              <a:rPr lang="en-GB" sz="2000" dirty="0"/>
              <a:t>practice of exam questions.</a:t>
            </a:r>
          </a:p>
          <a:p>
            <a:pPr marL="0" indent="0">
              <a:buNone/>
            </a:pPr>
            <a:endParaRPr lang="en-GB" sz="2000" dirty="0"/>
          </a:p>
          <a:p>
            <a:pPr marL="0" indent="0">
              <a:buNone/>
            </a:pPr>
            <a:r>
              <a:rPr lang="en-GB" sz="2000" dirty="0"/>
              <a:t>  </a:t>
            </a:r>
          </a:p>
          <a:p>
            <a:pPr marL="0" indent="0">
              <a:buNone/>
            </a:pPr>
            <a:endParaRPr lang="en-GB" sz="2000" dirty="0"/>
          </a:p>
          <a:p>
            <a:endParaRPr lang="en-GB" sz="2000" dirty="0"/>
          </a:p>
          <a:p>
            <a:endParaRPr lang="en-GB" sz="2000" dirty="0"/>
          </a:p>
        </p:txBody>
      </p:sp>
      <p:pic>
        <p:nvPicPr>
          <p:cNvPr id="2" name="Picture 1"/>
          <p:cNvPicPr>
            <a:picLocks noChangeAspect="1"/>
          </p:cNvPicPr>
          <p:nvPr/>
        </p:nvPicPr>
        <p:blipFill rotWithShape="1">
          <a:blip r:embed="rId2"/>
          <a:srcRect l="15225" t="18479" r="16526" b="5922"/>
          <a:stretch/>
        </p:blipFill>
        <p:spPr>
          <a:xfrm>
            <a:off x="5940152" y="4337996"/>
            <a:ext cx="2939201" cy="2034831"/>
          </a:xfrm>
          <a:prstGeom prst="rect">
            <a:avLst/>
          </a:prstGeom>
        </p:spPr>
      </p:pic>
    </p:spTree>
    <p:extLst>
      <p:ext uri="{BB962C8B-B14F-4D97-AF65-F5344CB8AC3E}">
        <p14:creationId xmlns:p14="http://schemas.microsoft.com/office/powerpoint/2010/main" val="92000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8226" y="183092"/>
            <a:ext cx="6859787" cy="665993"/>
          </a:xfrm>
        </p:spPr>
        <p:txBody>
          <a:bodyPr/>
          <a:lstStyle/>
          <a:p>
            <a:r>
              <a:rPr lang="en-GB" dirty="0" smtClean="0"/>
              <a:t>AQA Examination material </a:t>
            </a:r>
            <a:endParaRPr lang="en-GB" dirty="0"/>
          </a:p>
        </p:txBody>
      </p:sp>
      <p:sp>
        <p:nvSpPr>
          <p:cNvPr id="2" name="Rectangle 1"/>
          <p:cNvSpPr/>
          <p:nvPr/>
        </p:nvSpPr>
        <p:spPr>
          <a:xfrm>
            <a:off x="250395" y="5481763"/>
            <a:ext cx="7795451" cy="923330"/>
          </a:xfrm>
          <a:prstGeom prst="rect">
            <a:avLst/>
          </a:prstGeom>
        </p:spPr>
        <p:txBody>
          <a:bodyPr wrap="square">
            <a:spAutoFit/>
          </a:bodyPr>
          <a:lstStyle/>
          <a:p>
            <a:r>
              <a:rPr lang="en-GB" dirty="0">
                <a:hlinkClick r:id="rId2"/>
              </a:rPr>
              <a:t>https://</a:t>
            </a:r>
            <a:r>
              <a:rPr lang="en-GB" dirty="0" smtClean="0">
                <a:hlinkClick r:id="rId2"/>
              </a:rPr>
              <a:t>www.aqa.org.uk/exams-administration/exams-guidance/find-past-papers-and-mark-schemes</a:t>
            </a:r>
            <a:endParaRPr lang="en-GB" dirty="0" smtClean="0"/>
          </a:p>
          <a:p>
            <a:endParaRPr lang="en-GB" dirty="0"/>
          </a:p>
        </p:txBody>
      </p:sp>
      <p:pic>
        <p:nvPicPr>
          <p:cNvPr id="4" name="Picture 3"/>
          <p:cNvPicPr>
            <a:picLocks noChangeAspect="1"/>
          </p:cNvPicPr>
          <p:nvPr/>
        </p:nvPicPr>
        <p:blipFill rotWithShape="1">
          <a:blip r:embed="rId3"/>
          <a:srcRect l="18585" t="8274" r="21230" b="8985"/>
          <a:stretch/>
        </p:blipFill>
        <p:spPr>
          <a:xfrm>
            <a:off x="5796136" y="933387"/>
            <a:ext cx="3079143" cy="2264076"/>
          </a:xfrm>
          <a:prstGeom prst="rect">
            <a:avLst/>
          </a:prstGeom>
        </p:spPr>
      </p:pic>
      <p:sp>
        <p:nvSpPr>
          <p:cNvPr id="5" name="Content Placeholder 2"/>
          <p:cNvSpPr txBox="1">
            <a:spLocks/>
          </p:cNvSpPr>
          <p:nvPr/>
        </p:nvSpPr>
        <p:spPr>
          <a:xfrm>
            <a:off x="235454" y="1060676"/>
            <a:ext cx="7670850" cy="3463192"/>
          </a:xfrm>
          <a:prstGeom prst="rect">
            <a:avLst/>
          </a:prstGeom>
        </p:spPr>
        <p:txBody>
          <a:bodyPr>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n-GB" sz="2000" dirty="0"/>
              <a:t>This is available to all students </a:t>
            </a:r>
          </a:p>
          <a:p>
            <a:r>
              <a:rPr lang="en-GB" sz="2000" dirty="0"/>
              <a:t>Complete FREE</a:t>
            </a:r>
          </a:p>
          <a:p>
            <a:r>
              <a:rPr lang="en-GB" sz="2000" dirty="0"/>
              <a:t>Ensure you select the correct subject, </a:t>
            </a:r>
          </a:p>
          <a:p>
            <a:pPr marL="0" indent="0">
              <a:buNone/>
            </a:pPr>
            <a:r>
              <a:rPr lang="en-GB" sz="2000" dirty="0"/>
              <a:t>            qualification and specification </a:t>
            </a:r>
            <a:endParaRPr lang="en-GB" sz="2000" dirty="0" smtClean="0"/>
          </a:p>
          <a:p>
            <a:pPr marL="0" indent="0">
              <a:lnSpc>
                <a:spcPct val="70000"/>
              </a:lnSpc>
              <a:buNone/>
            </a:pPr>
            <a:r>
              <a:rPr lang="en-GB" sz="2000" dirty="0"/>
              <a:t>Past papers, mark schemes and </a:t>
            </a:r>
          </a:p>
          <a:p>
            <a:pPr marL="0" indent="0">
              <a:lnSpc>
                <a:spcPct val="70000"/>
              </a:lnSpc>
              <a:buNone/>
            </a:pPr>
            <a:r>
              <a:rPr lang="en-GB" sz="2000" dirty="0"/>
              <a:t>examiners reports </a:t>
            </a:r>
            <a:r>
              <a:rPr lang="en-GB" sz="2000" dirty="0" smtClean="0"/>
              <a:t>are all available. </a:t>
            </a:r>
            <a:endParaRPr lang="en-GB" sz="2000" dirty="0"/>
          </a:p>
          <a:p>
            <a:pPr marL="0" indent="0">
              <a:buNone/>
            </a:pPr>
            <a:r>
              <a:rPr lang="en-GB" sz="2000" dirty="0"/>
              <a:t>Trilogy 8464 required for Combined students </a:t>
            </a:r>
          </a:p>
          <a:p>
            <a:pPr marL="0" indent="0">
              <a:buNone/>
            </a:pPr>
            <a:r>
              <a:rPr lang="en-GB" sz="2000" dirty="0"/>
              <a:t>Biology  8461, Chemistry 8462, Physics 8463  for Triple students </a:t>
            </a:r>
          </a:p>
          <a:p>
            <a:pPr marL="0" indent="0">
              <a:buNone/>
            </a:pPr>
            <a:endParaRPr lang="en-GB" sz="2000" dirty="0"/>
          </a:p>
          <a:p>
            <a:pPr marL="0" indent="0">
              <a:buNone/>
            </a:pPr>
            <a:endParaRPr lang="en-GB" sz="2000" dirty="0"/>
          </a:p>
          <a:p>
            <a:pPr marL="0" indent="0">
              <a:buNone/>
            </a:pPr>
            <a:endParaRPr lang="en-GB" sz="2000" dirty="0"/>
          </a:p>
          <a:p>
            <a:pPr marL="0" indent="0">
              <a:lnSpc>
                <a:spcPct val="70000"/>
              </a:lnSpc>
              <a:buNone/>
            </a:pPr>
            <a:endParaRPr lang="en-GB" sz="2000" dirty="0"/>
          </a:p>
          <a:p>
            <a:pPr marL="0" indent="0">
              <a:lnSpc>
                <a:spcPct val="70000"/>
              </a:lnSpc>
              <a:buNone/>
            </a:pPr>
            <a:endParaRPr lang="en-GB" sz="2000" dirty="0"/>
          </a:p>
          <a:p>
            <a:pPr marL="0" indent="0">
              <a:buNone/>
            </a:pPr>
            <a:endParaRPr lang="en-GB" sz="2000" dirty="0"/>
          </a:p>
          <a:p>
            <a:pPr marL="0" indent="0">
              <a:buNone/>
            </a:pPr>
            <a:endParaRPr lang="en-GB" sz="2000" dirty="0"/>
          </a:p>
          <a:p>
            <a:endParaRPr lang="en-GB" sz="2000" dirty="0"/>
          </a:p>
          <a:p>
            <a:endParaRPr lang="en-GB" sz="2000" dirty="0"/>
          </a:p>
        </p:txBody>
      </p:sp>
      <p:pic>
        <p:nvPicPr>
          <p:cNvPr id="6" name="Picture 5"/>
          <p:cNvPicPr>
            <a:picLocks noChangeAspect="1"/>
          </p:cNvPicPr>
          <p:nvPr/>
        </p:nvPicPr>
        <p:blipFill rotWithShape="1">
          <a:blip r:embed="rId4"/>
          <a:srcRect l="26140" t="34711" r="15896" b="25115"/>
          <a:stretch/>
        </p:blipFill>
        <p:spPr>
          <a:xfrm>
            <a:off x="5796136" y="5108611"/>
            <a:ext cx="3079142" cy="1296482"/>
          </a:xfrm>
          <a:prstGeom prst="rect">
            <a:avLst/>
          </a:prstGeom>
        </p:spPr>
      </p:pic>
    </p:spTree>
    <p:extLst>
      <p:ext uri="{BB962C8B-B14F-4D97-AF65-F5344CB8AC3E}">
        <p14:creationId xmlns:p14="http://schemas.microsoft.com/office/powerpoint/2010/main" val="114861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7504" y="246602"/>
            <a:ext cx="8856984" cy="1382198"/>
          </a:xfrm>
        </p:spPr>
        <p:txBody>
          <a:bodyPr/>
          <a:lstStyle/>
          <a:p>
            <a:r>
              <a:rPr lang="en-GB" dirty="0" smtClean="0"/>
              <a:t>SENECA - </a:t>
            </a:r>
            <a:r>
              <a:rPr lang="en-GB" dirty="0"/>
              <a:t>Accelerated Learning System</a:t>
            </a:r>
          </a:p>
        </p:txBody>
      </p:sp>
      <p:sp>
        <p:nvSpPr>
          <p:cNvPr id="4" name="Content Placeholder 2"/>
          <p:cNvSpPr txBox="1">
            <a:spLocks/>
          </p:cNvSpPr>
          <p:nvPr/>
        </p:nvSpPr>
        <p:spPr>
          <a:xfrm>
            <a:off x="107504" y="1988840"/>
            <a:ext cx="7563346" cy="3304101"/>
          </a:xfrm>
          <a:prstGeom prst="rect">
            <a:avLst/>
          </a:prstGeom>
        </p:spPr>
        <p:txBody>
          <a:bodyPr>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n-GB" sz="2000" dirty="0"/>
              <a:t>This is available to all students </a:t>
            </a:r>
          </a:p>
          <a:p>
            <a:r>
              <a:rPr lang="en-GB" sz="2000" dirty="0"/>
              <a:t>Complete FREE just sign up as a student or parent </a:t>
            </a:r>
          </a:p>
          <a:p>
            <a:r>
              <a:rPr lang="en-GB" sz="2000" dirty="0"/>
              <a:t>Proven to help you learn and revise twice as fast!</a:t>
            </a:r>
          </a:p>
          <a:p>
            <a:r>
              <a:rPr lang="en-GB" sz="2000" dirty="0"/>
              <a:t>Exam board specific content covered </a:t>
            </a:r>
          </a:p>
          <a:p>
            <a:r>
              <a:rPr lang="en-GB" sz="2000" dirty="0"/>
              <a:t>Driven by smart algorithms, so students are asked </a:t>
            </a:r>
          </a:p>
          <a:p>
            <a:pPr marL="0" indent="0">
              <a:buNone/>
            </a:pPr>
            <a:r>
              <a:rPr lang="en-GB" sz="2000" dirty="0" smtClean="0"/>
              <a:t>    questions </a:t>
            </a:r>
            <a:r>
              <a:rPr lang="en-GB" sz="2000" dirty="0"/>
              <a:t>they are finding difficult in different scenarios</a:t>
            </a:r>
          </a:p>
          <a:p>
            <a:pPr marL="0" indent="0">
              <a:buNone/>
            </a:pPr>
            <a:endParaRPr lang="en-GB" sz="2000" dirty="0"/>
          </a:p>
          <a:p>
            <a:pPr marL="0" indent="0">
              <a:buNone/>
            </a:pPr>
            <a:r>
              <a:rPr lang="en-GB" sz="2000" dirty="0" smtClean="0"/>
              <a:t>Students have been allocated a code to join their science class and have material already allocated for mock reviewing  </a:t>
            </a:r>
            <a:endParaRPr lang="en-GB" sz="2000" dirty="0"/>
          </a:p>
          <a:p>
            <a:pPr marL="0" indent="0">
              <a:buNone/>
            </a:pPr>
            <a:endParaRPr lang="en-GB" sz="2000" dirty="0"/>
          </a:p>
          <a:p>
            <a:endParaRPr lang="en-GB" sz="2000" dirty="0"/>
          </a:p>
          <a:p>
            <a:endParaRPr lang="en-GB" sz="2000" dirty="0"/>
          </a:p>
        </p:txBody>
      </p:sp>
      <p:pic>
        <p:nvPicPr>
          <p:cNvPr id="2" name="Picture 1">
            <a:hlinkClick r:id="rId2"/>
          </p:cNvPr>
          <p:cNvPicPr>
            <a:picLocks noChangeAspect="1"/>
          </p:cNvPicPr>
          <p:nvPr/>
        </p:nvPicPr>
        <p:blipFill rotWithShape="1">
          <a:blip r:embed="rId3"/>
          <a:srcRect l="20006" t="14434" r="22875" b="5889"/>
          <a:stretch/>
        </p:blipFill>
        <p:spPr>
          <a:xfrm>
            <a:off x="6372199" y="1816253"/>
            <a:ext cx="2744431" cy="2153398"/>
          </a:xfrm>
          <a:prstGeom prst="rect">
            <a:avLst/>
          </a:prstGeom>
        </p:spPr>
      </p:pic>
    </p:spTree>
    <p:extLst>
      <p:ext uri="{BB962C8B-B14F-4D97-AF65-F5344CB8AC3E}">
        <p14:creationId xmlns:p14="http://schemas.microsoft.com/office/powerpoint/2010/main" val="10167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418"/>
            <a:ext cx="8229600" cy="1143000"/>
          </a:xfrm>
        </p:spPr>
        <p:txBody>
          <a:bodyPr/>
          <a:lstStyle/>
          <a:p>
            <a:r>
              <a:rPr lang="en-GB" dirty="0" smtClean="0"/>
              <a:t>Equations!</a:t>
            </a:r>
            <a:endParaRPr lang="en-GB" dirty="0"/>
          </a:p>
        </p:txBody>
      </p:sp>
      <p:sp>
        <p:nvSpPr>
          <p:cNvPr id="3" name="Content Placeholder 2"/>
          <p:cNvSpPr>
            <a:spLocks noGrp="1"/>
          </p:cNvSpPr>
          <p:nvPr>
            <p:ph idx="1"/>
          </p:nvPr>
        </p:nvSpPr>
        <p:spPr>
          <a:xfrm>
            <a:off x="251520" y="1600200"/>
            <a:ext cx="4104456" cy="4525963"/>
          </a:xfrm>
        </p:spPr>
        <p:txBody>
          <a:bodyPr/>
          <a:lstStyle/>
          <a:p>
            <a:r>
              <a:rPr lang="en-GB" sz="2000" dirty="0" smtClean="0"/>
              <a:t>The new GCSE content requires students to recall a number of equations that used to be given. </a:t>
            </a:r>
          </a:p>
          <a:p>
            <a:endParaRPr lang="en-GB" sz="2000" dirty="0" smtClean="0"/>
          </a:p>
          <a:p>
            <a:r>
              <a:rPr lang="en-GB" sz="2000" dirty="0" smtClean="0"/>
              <a:t>Equations and how to rearrange is vital if you are to achieve a grade 6 or higher.</a:t>
            </a:r>
          </a:p>
          <a:p>
            <a:endParaRPr lang="en-GB" sz="2000" dirty="0"/>
          </a:p>
          <a:p>
            <a:r>
              <a:rPr lang="en-GB" sz="2000" dirty="0" smtClean="0"/>
              <a:t>The full list of equations that need to be learnt are on homework diary, google classroom and the website </a:t>
            </a:r>
          </a:p>
          <a:p>
            <a:endParaRPr lang="en-GB" sz="2000" dirty="0" smtClean="0"/>
          </a:p>
          <a:p>
            <a:endParaRPr lang="en-GB" sz="2000" dirty="0"/>
          </a:p>
        </p:txBody>
      </p:sp>
      <p:pic>
        <p:nvPicPr>
          <p:cNvPr id="4" name="Picture 3"/>
          <p:cNvPicPr>
            <a:picLocks noChangeAspect="1"/>
          </p:cNvPicPr>
          <p:nvPr/>
        </p:nvPicPr>
        <p:blipFill rotWithShape="1">
          <a:blip r:embed="rId2"/>
          <a:srcRect l="22233" t="30154" r="35825" b="22596"/>
          <a:stretch/>
        </p:blipFill>
        <p:spPr>
          <a:xfrm>
            <a:off x="4572000" y="1417638"/>
            <a:ext cx="4429877" cy="3119097"/>
          </a:xfrm>
          <a:prstGeom prst="rect">
            <a:avLst/>
          </a:prstGeom>
        </p:spPr>
      </p:pic>
      <p:sp>
        <p:nvSpPr>
          <p:cNvPr id="5" name="TextBox 4"/>
          <p:cNvSpPr txBox="1"/>
          <p:nvPr/>
        </p:nvSpPr>
        <p:spPr>
          <a:xfrm>
            <a:off x="4572001" y="5013176"/>
            <a:ext cx="4429876" cy="923330"/>
          </a:xfrm>
          <a:prstGeom prst="rect">
            <a:avLst/>
          </a:prstGeom>
          <a:noFill/>
        </p:spPr>
        <p:txBody>
          <a:bodyPr wrap="square" rtlCol="0">
            <a:spAutoFit/>
          </a:bodyPr>
          <a:lstStyle/>
          <a:p>
            <a:r>
              <a:rPr lang="en-GB" dirty="0" smtClean="0"/>
              <a:t>Triple student will be required to learn 22 equation to access all of the content within the examinations   </a:t>
            </a:r>
            <a:endParaRPr lang="en-GB" dirty="0"/>
          </a:p>
        </p:txBody>
      </p:sp>
    </p:spTree>
    <p:extLst>
      <p:ext uri="{BB962C8B-B14F-4D97-AF65-F5344CB8AC3E}">
        <p14:creationId xmlns:p14="http://schemas.microsoft.com/office/powerpoint/2010/main" val="22412130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40358"/>
            <a:ext cx="8712968" cy="1143000"/>
          </a:xfrm>
        </p:spPr>
        <p:txBody>
          <a:bodyPr/>
          <a:lstStyle/>
          <a:p>
            <a:r>
              <a:rPr lang="en-GB" sz="4000" dirty="0" smtClean="0"/>
              <a:t>Checklist and Knowledge organisers </a:t>
            </a:r>
            <a:endParaRPr lang="en-GB" sz="4000" dirty="0"/>
          </a:p>
        </p:txBody>
      </p:sp>
      <p:sp>
        <p:nvSpPr>
          <p:cNvPr id="3" name="Content Placeholder 2"/>
          <p:cNvSpPr>
            <a:spLocks noGrp="1"/>
          </p:cNvSpPr>
          <p:nvPr>
            <p:ph idx="1"/>
          </p:nvPr>
        </p:nvSpPr>
        <p:spPr>
          <a:xfrm>
            <a:off x="179512" y="1600200"/>
            <a:ext cx="4464496" cy="4525963"/>
          </a:xfrm>
        </p:spPr>
        <p:txBody>
          <a:bodyPr/>
          <a:lstStyle/>
          <a:p>
            <a:r>
              <a:rPr lang="en-GB" sz="2000" dirty="0" smtClean="0"/>
              <a:t>Great place to start your review </a:t>
            </a:r>
          </a:p>
          <a:p>
            <a:pPr marL="0" indent="0">
              <a:buNone/>
            </a:pPr>
            <a:endParaRPr lang="en-GB" sz="2000" dirty="0" smtClean="0"/>
          </a:p>
          <a:p>
            <a:r>
              <a:rPr lang="en-GB" sz="2000" dirty="0" smtClean="0"/>
              <a:t>Checklist have all of the key information you are required to have covered on each topic</a:t>
            </a:r>
          </a:p>
          <a:p>
            <a:pPr marL="0" indent="0">
              <a:buNone/>
            </a:pPr>
            <a:endParaRPr lang="en-GB" sz="2000" dirty="0" smtClean="0"/>
          </a:p>
          <a:p>
            <a:r>
              <a:rPr lang="en-GB" sz="2000" dirty="0" smtClean="0"/>
              <a:t>Knowledge organisers have the key content as information, images, key words, equations required for the topic. </a:t>
            </a:r>
          </a:p>
          <a:p>
            <a:endParaRPr lang="en-GB" sz="2000" dirty="0"/>
          </a:p>
          <a:p>
            <a:r>
              <a:rPr lang="en-GB" sz="2000" dirty="0" smtClean="0"/>
              <a:t>These are on homework diary, the GCSE google revision room and the college website</a:t>
            </a:r>
            <a:endParaRPr lang="en-GB" sz="2000" dirty="0"/>
          </a:p>
        </p:txBody>
      </p:sp>
      <p:pic>
        <p:nvPicPr>
          <p:cNvPr id="4" name="Picture 3"/>
          <p:cNvPicPr>
            <a:picLocks noChangeAspect="1"/>
          </p:cNvPicPr>
          <p:nvPr/>
        </p:nvPicPr>
        <p:blipFill>
          <a:blip r:embed="rId2"/>
          <a:stretch>
            <a:fillRect/>
          </a:stretch>
        </p:blipFill>
        <p:spPr>
          <a:xfrm>
            <a:off x="4535996" y="4077072"/>
            <a:ext cx="4414459" cy="2617114"/>
          </a:xfrm>
          <a:prstGeom prst="rect">
            <a:avLst/>
          </a:prstGeom>
        </p:spPr>
      </p:pic>
      <p:pic>
        <p:nvPicPr>
          <p:cNvPr id="5" name="Picture 4"/>
          <p:cNvPicPr>
            <a:picLocks noChangeAspect="1"/>
          </p:cNvPicPr>
          <p:nvPr/>
        </p:nvPicPr>
        <p:blipFill rotWithShape="1">
          <a:blip r:embed="rId3"/>
          <a:srcRect l="29919" t="22596" r="35235" b="46219"/>
          <a:stretch/>
        </p:blipFill>
        <p:spPr>
          <a:xfrm>
            <a:off x="4672995" y="1383358"/>
            <a:ext cx="4248472" cy="2376264"/>
          </a:xfrm>
          <a:prstGeom prst="rect">
            <a:avLst/>
          </a:prstGeom>
        </p:spPr>
      </p:pic>
    </p:spTree>
    <p:extLst>
      <p:ext uri="{BB962C8B-B14F-4D97-AF65-F5344CB8AC3E}">
        <p14:creationId xmlns:p14="http://schemas.microsoft.com/office/powerpoint/2010/main" val="36044115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College Website – a first stop for information</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457200" y="1623673"/>
            <a:ext cx="8435280" cy="4973680"/>
          </a:xfrm>
          <a:prstGeom prst="rect">
            <a:avLst/>
          </a:prstGeom>
        </p:spPr>
      </p:pic>
    </p:spTree>
    <p:extLst>
      <p:ext uri="{BB962C8B-B14F-4D97-AF65-F5344CB8AC3E}">
        <p14:creationId xmlns:p14="http://schemas.microsoft.com/office/powerpoint/2010/main" val="18007928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548680"/>
            <a:ext cx="6859787" cy="557953"/>
          </a:xfrm>
        </p:spPr>
        <p:txBody>
          <a:bodyPr/>
          <a:lstStyle/>
          <a:p>
            <a:r>
              <a:rPr lang="en-GB" dirty="0" smtClean="0"/>
              <a:t>Other useful websites and resources  </a:t>
            </a:r>
            <a:endParaRPr lang="en-GB" dirty="0"/>
          </a:p>
        </p:txBody>
      </p:sp>
      <p:sp>
        <p:nvSpPr>
          <p:cNvPr id="3" name="Content Placeholder 2"/>
          <p:cNvSpPr>
            <a:spLocks noGrp="1"/>
          </p:cNvSpPr>
          <p:nvPr>
            <p:ph idx="1"/>
          </p:nvPr>
        </p:nvSpPr>
        <p:spPr>
          <a:xfrm>
            <a:off x="323528" y="1700808"/>
            <a:ext cx="8427131" cy="3519065"/>
          </a:xfrm>
        </p:spPr>
        <p:txBody>
          <a:bodyPr>
            <a:noAutofit/>
          </a:bodyPr>
          <a:lstStyle/>
          <a:p>
            <a:pPr>
              <a:lnSpc>
                <a:spcPct val="120000"/>
              </a:lnSpc>
            </a:pPr>
            <a:r>
              <a:rPr lang="en-GB" sz="2000" dirty="0"/>
              <a:t>Pass my </a:t>
            </a:r>
            <a:r>
              <a:rPr lang="en-GB" sz="2000" dirty="0" smtClean="0"/>
              <a:t>exams  interactive website with fully </a:t>
            </a:r>
            <a:r>
              <a:rPr lang="en-GB" sz="2000" dirty="0"/>
              <a:t>animated </a:t>
            </a:r>
            <a:r>
              <a:rPr lang="en-GB" sz="2000" dirty="0" smtClean="0"/>
              <a:t>&amp; easy-to-follow </a:t>
            </a:r>
            <a:r>
              <a:rPr lang="en-GB" sz="2000" dirty="0"/>
              <a:t>revision notes</a:t>
            </a:r>
            <a:br>
              <a:rPr lang="en-GB" sz="2000" dirty="0"/>
            </a:br>
            <a:r>
              <a:rPr lang="en-GB" sz="2000" dirty="0" smtClean="0">
                <a:hlinkClick r:id="rId2"/>
              </a:rPr>
              <a:t>www.youtube.com/channel/UCBgvmal8AR4QIK2e0EfJwaA</a:t>
            </a:r>
            <a:endParaRPr lang="en-GB" sz="2000" dirty="0"/>
          </a:p>
          <a:p>
            <a:r>
              <a:rPr lang="en-GB" sz="2000" dirty="0" smtClean="0"/>
              <a:t>myGCSEscience, video clips  via YouTube   </a:t>
            </a:r>
            <a:r>
              <a:rPr lang="en-GB" sz="2000" dirty="0" smtClean="0">
                <a:hlinkClick r:id="rId3"/>
              </a:rPr>
              <a:t>www.youtube.com/user/myGCSEscience</a:t>
            </a:r>
            <a:endParaRPr lang="en-GB" sz="2000" dirty="0" smtClean="0"/>
          </a:p>
          <a:p>
            <a:r>
              <a:rPr lang="en-GB" sz="2000" dirty="0" smtClean="0"/>
              <a:t>Fuse school, video clips </a:t>
            </a:r>
            <a:r>
              <a:rPr lang="en-GB" sz="2000" dirty="0"/>
              <a:t>via YouTube  </a:t>
            </a:r>
            <a:r>
              <a:rPr lang="en-GB" sz="2000" dirty="0" smtClean="0">
                <a:hlinkClick r:id="rId4"/>
              </a:rPr>
              <a:t>www.youtube.com/user/virtualschooluk</a:t>
            </a:r>
            <a:endParaRPr lang="en-GB" sz="2000" dirty="0" smtClean="0"/>
          </a:p>
          <a:p>
            <a:pPr>
              <a:lnSpc>
                <a:spcPct val="120000"/>
              </a:lnSpc>
            </a:pPr>
            <a:r>
              <a:rPr lang="en-GB" sz="2000" dirty="0" smtClean="0"/>
              <a:t>Free Science lesson, video clips via YouTube </a:t>
            </a:r>
            <a:r>
              <a:rPr lang="en-GB" sz="2000" dirty="0" smtClean="0">
                <a:hlinkClick r:id="rId5"/>
              </a:rPr>
              <a:t>www.youtube.com/channel/UCqbOeHaAUXw9Il7sBVG3_bw</a:t>
            </a:r>
            <a:endParaRPr lang="en-GB" sz="2000" dirty="0" smtClean="0"/>
          </a:p>
          <a:p>
            <a:pPr>
              <a:lnSpc>
                <a:spcPct val="120000"/>
              </a:lnSpc>
            </a:pPr>
            <a:r>
              <a:rPr lang="en-GB" sz="2000" dirty="0" smtClean="0"/>
              <a:t>Primrosekitten, Science </a:t>
            </a:r>
            <a:r>
              <a:rPr lang="en-GB" sz="2000" dirty="0"/>
              <a:t>and </a:t>
            </a:r>
            <a:r>
              <a:rPr lang="en-GB" sz="2000" dirty="0" smtClean="0"/>
              <a:t>Maths  video clips </a:t>
            </a:r>
            <a:r>
              <a:rPr lang="en-GB" sz="2000" dirty="0" smtClean="0">
                <a:hlinkClick r:id="rId2"/>
              </a:rPr>
              <a:t>www.youtube.com/channel/UCBgvmal8AR4QIK2e0EfJwaA</a:t>
            </a:r>
            <a:endParaRPr lang="en-GB" sz="2000" dirty="0" smtClean="0"/>
          </a:p>
          <a:p>
            <a:r>
              <a:rPr lang="en-GB" sz="2000" dirty="0" smtClean="0"/>
              <a:t>Free Chemistry practice worksheets with answers for self marking   </a:t>
            </a:r>
            <a:r>
              <a:rPr lang="en-GB" sz="2000" dirty="0" smtClean="0">
                <a:hlinkClick r:id="rId6"/>
              </a:rPr>
              <a:t>www.chemsheets.co.uk</a:t>
            </a:r>
            <a:endParaRPr lang="en-GB" sz="2000" dirty="0" smtClean="0"/>
          </a:p>
          <a:p>
            <a:endParaRPr lang="en-GB" sz="2000" dirty="0"/>
          </a:p>
        </p:txBody>
      </p:sp>
    </p:spTree>
    <p:extLst>
      <p:ext uri="{BB962C8B-B14F-4D97-AF65-F5344CB8AC3E}">
        <p14:creationId xmlns:p14="http://schemas.microsoft.com/office/powerpoint/2010/main" val="108585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27584" y="260648"/>
            <a:ext cx="7200800"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smtClean="0">
                <a:latin typeface="+mn-lt"/>
              </a:rPr>
              <a:t>Science Support Sessions</a:t>
            </a:r>
            <a:endParaRPr lang="en-GB" sz="3300" u="sng" dirty="0"/>
          </a:p>
        </p:txBody>
      </p:sp>
      <p:sp>
        <p:nvSpPr>
          <p:cNvPr id="3" name="Content Placeholder 2"/>
          <p:cNvSpPr txBox="1">
            <a:spLocks/>
          </p:cNvSpPr>
          <p:nvPr/>
        </p:nvSpPr>
        <p:spPr>
          <a:xfrm>
            <a:off x="286603" y="2125267"/>
            <a:ext cx="8669741" cy="34313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buNone/>
            </a:pPr>
            <a:endParaRPr lang="en-GB" altLang="en-US" dirty="0"/>
          </a:p>
          <a:p>
            <a:pPr marL="342900" lvl="1" indent="0">
              <a:buNone/>
            </a:pPr>
            <a:endParaRPr lang="en-GB" altLang="en-US" dirty="0"/>
          </a:p>
          <a:p>
            <a:pPr marL="342900" lvl="1" indent="0">
              <a:buNone/>
            </a:pPr>
            <a:r>
              <a:rPr lang="en-GB" altLang="en-US" dirty="0"/>
              <a:t>		</a:t>
            </a:r>
          </a:p>
          <a:p>
            <a:pPr marL="342900" lvl="1" indent="0">
              <a:buNone/>
            </a:pPr>
            <a:endParaRPr lang="en-GB" altLang="en-US" dirty="0"/>
          </a:p>
          <a:p>
            <a:pPr marL="342900" lvl="1" indent="0">
              <a:buNone/>
            </a:pPr>
            <a:endParaRPr lang="en-US" altLang="en-US" dirty="0"/>
          </a:p>
          <a:p>
            <a:endParaRPr lang="en-GB" sz="2100" dirty="0"/>
          </a:p>
        </p:txBody>
      </p:sp>
      <p:sp>
        <p:nvSpPr>
          <p:cNvPr id="4" name="Content Placeholder 2"/>
          <p:cNvSpPr txBox="1">
            <a:spLocks/>
          </p:cNvSpPr>
          <p:nvPr/>
        </p:nvSpPr>
        <p:spPr>
          <a:xfrm>
            <a:off x="-972616" y="1556792"/>
            <a:ext cx="9721080" cy="43178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GB" altLang="en-US" sz="2000" dirty="0" smtClean="0">
                <a:latin typeface="+mj-lt"/>
              </a:rPr>
              <a:t>Thursdays afterschool – Lab 2 and Lab 3 </a:t>
            </a:r>
          </a:p>
          <a:p>
            <a:pPr lvl="3"/>
            <a:endParaRPr lang="en-GB" altLang="en-US" sz="2000" dirty="0">
              <a:latin typeface="+mj-lt"/>
            </a:endParaRPr>
          </a:p>
          <a:p>
            <a:pPr lvl="3"/>
            <a:r>
              <a:rPr lang="en-GB" altLang="en-US" sz="2000" dirty="0" smtClean="0">
                <a:latin typeface="+mj-lt"/>
              </a:rPr>
              <a:t>Bring </a:t>
            </a:r>
            <a:r>
              <a:rPr lang="en-GB" altLang="en-US" sz="2000" dirty="0">
                <a:latin typeface="+mj-lt"/>
              </a:rPr>
              <a:t>work with you so you get help on what you </a:t>
            </a:r>
            <a:r>
              <a:rPr lang="en-GB" altLang="en-US" sz="2000" dirty="0" smtClean="0">
                <a:latin typeface="+mj-lt"/>
              </a:rPr>
              <a:t>need – teachers from each science subject will be available to help and support you.</a:t>
            </a:r>
          </a:p>
          <a:p>
            <a:pPr lvl="3"/>
            <a:endParaRPr lang="en-GB" altLang="en-US" sz="2000" dirty="0">
              <a:latin typeface="+mj-lt"/>
            </a:endParaRPr>
          </a:p>
          <a:p>
            <a:pPr lvl="3"/>
            <a:r>
              <a:rPr lang="en-GB" altLang="en-US" sz="2000" dirty="0">
                <a:latin typeface="+mj-lt"/>
              </a:rPr>
              <a:t>C</a:t>
            </a:r>
            <a:r>
              <a:rPr lang="en-GB" altLang="en-US" sz="2000" dirty="0" smtClean="0">
                <a:latin typeface="+mj-lt"/>
              </a:rPr>
              <a:t>hrome </a:t>
            </a:r>
            <a:r>
              <a:rPr lang="en-GB" altLang="en-US" sz="2000" dirty="0">
                <a:latin typeface="+mj-lt"/>
              </a:rPr>
              <a:t>books / </a:t>
            </a:r>
            <a:r>
              <a:rPr lang="en-GB" altLang="en-US" sz="2000" dirty="0" smtClean="0">
                <a:latin typeface="+mj-lt"/>
              </a:rPr>
              <a:t>Computers </a:t>
            </a:r>
            <a:r>
              <a:rPr lang="en-GB" altLang="en-US" sz="2000" dirty="0">
                <a:latin typeface="+mj-lt"/>
              </a:rPr>
              <a:t>will be </a:t>
            </a:r>
            <a:r>
              <a:rPr lang="en-GB" altLang="en-US" sz="2000" dirty="0" smtClean="0">
                <a:latin typeface="+mj-lt"/>
              </a:rPr>
              <a:t>available to use</a:t>
            </a:r>
            <a:endParaRPr lang="en-GB" altLang="en-US" sz="2000" dirty="0">
              <a:latin typeface="+mj-lt"/>
            </a:endParaRPr>
          </a:p>
          <a:p>
            <a:pPr marL="1371600" lvl="3" indent="0">
              <a:buNone/>
            </a:pPr>
            <a:endParaRPr lang="en-GB" altLang="en-US" sz="2000" dirty="0" smtClean="0">
              <a:latin typeface="+mj-lt"/>
            </a:endParaRPr>
          </a:p>
          <a:p>
            <a:pPr lvl="3"/>
            <a:r>
              <a:rPr lang="en-GB" altLang="en-US" sz="2000" dirty="0" smtClean="0">
                <a:latin typeface="+mj-lt"/>
              </a:rPr>
              <a:t>Targeted support sessions will begin after the mocks with identified student groups. </a:t>
            </a:r>
          </a:p>
          <a:p>
            <a:pPr lvl="3"/>
            <a:endParaRPr lang="en-GB" altLang="en-US" sz="2000" dirty="0">
              <a:latin typeface="+mj-lt"/>
            </a:endParaRPr>
          </a:p>
          <a:p>
            <a:pPr lvl="3"/>
            <a:endParaRPr lang="en-GB" altLang="en-US" dirty="0"/>
          </a:p>
          <a:p>
            <a:pPr marL="342900" lvl="1" indent="0">
              <a:buNone/>
            </a:pPr>
            <a:endParaRPr lang="en-GB" altLang="en-US" dirty="0"/>
          </a:p>
          <a:p>
            <a:pPr marL="342900" lvl="1" indent="0">
              <a:buNone/>
            </a:pPr>
            <a:r>
              <a:rPr lang="en-GB" altLang="en-US" dirty="0"/>
              <a:t>		</a:t>
            </a:r>
          </a:p>
          <a:p>
            <a:pPr marL="342900" lvl="1" indent="0">
              <a:buNone/>
            </a:pPr>
            <a:endParaRPr lang="en-GB" altLang="en-US" dirty="0"/>
          </a:p>
          <a:p>
            <a:pPr marL="342900" lvl="1" indent="0">
              <a:buNone/>
            </a:pPr>
            <a:endParaRPr lang="en-US" altLang="en-US" dirty="0"/>
          </a:p>
          <a:p>
            <a:endParaRPr lang="en-GB" sz="2100" dirty="0"/>
          </a:p>
        </p:txBody>
      </p:sp>
    </p:spTree>
    <p:extLst>
      <p:ext uri="{BB962C8B-B14F-4D97-AF65-F5344CB8AC3E}">
        <p14:creationId xmlns:p14="http://schemas.microsoft.com/office/powerpoint/2010/main" val="24191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1000"/>
                                        <p:tgtEl>
                                          <p:spTgt spid="4">
                                            <p:txEl>
                                              <p:pRg st="4" end="4"/>
                                            </p:txEl>
                                          </p:spTgt>
                                        </p:tgtEl>
                                      </p:cBhvr>
                                    </p:animEffect>
                                    <p:anim calcmode="lin" valueType="num">
                                      <p:cBhvr>
                                        <p:cTn id="2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1000"/>
                                        <p:tgtEl>
                                          <p:spTgt spid="4">
                                            <p:txEl>
                                              <p:pRg st="6" end="6"/>
                                            </p:txEl>
                                          </p:spTgt>
                                        </p:tgtEl>
                                      </p:cBhvr>
                                    </p:animEffect>
                                    <p:anim calcmode="lin" valueType="num">
                                      <p:cBhvr>
                                        <p:cTn id="3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6" end="6"/>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
                                            <p:txEl>
                                              <p:pRg st="10" end="10"/>
                                            </p:txEl>
                                          </p:spTgt>
                                        </p:tgtEl>
                                        <p:attrNameLst>
                                          <p:attrName>style.visibility</p:attrName>
                                        </p:attrNameLst>
                                      </p:cBhvr>
                                      <p:to>
                                        <p:strVal val="visible"/>
                                      </p:to>
                                    </p:set>
                                    <p:animEffect transition="in" filter="fade">
                                      <p:cBhvr>
                                        <p:cTn id="34" dur="1000"/>
                                        <p:tgtEl>
                                          <p:spTgt spid="4">
                                            <p:txEl>
                                              <p:pRg st="10" end="10"/>
                                            </p:txEl>
                                          </p:spTgt>
                                        </p:tgtEl>
                                      </p:cBhvr>
                                    </p:animEffect>
                                    <p:anim calcmode="lin" valueType="num">
                                      <p:cBhvr>
                                        <p:cTn id="35"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11650" y="980728"/>
            <a:ext cx="6659988" cy="1872208"/>
          </a:xfrm>
        </p:spPr>
        <p:txBody>
          <a:bodyPr>
            <a:normAutofit fontScale="90000"/>
          </a:bodyPr>
          <a:lstStyle/>
          <a:p>
            <a:r>
              <a:rPr lang="en-US" dirty="0" smtClean="0"/>
              <a:t/>
            </a:r>
            <a:br>
              <a:rPr lang="en-US" dirty="0" smtClean="0"/>
            </a:br>
            <a:r>
              <a:rPr lang="en-US" dirty="0" smtClean="0"/>
              <a:t>Any questions ?</a:t>
            </a:r>
            <a:br>
              <a:rPr lang="en-US" dirty="0" smtClean="0"/>
            </a:br>
            <a:r>
              <a:rPr lang="en-US" dirty="0" smtClean="0"/>
              <a:t> </a:t>
            </a:r>
            <a:br>
              <a:rPr lang="en-US" dirty="0" smtClean="0"/>
            </a:br>
            <a:r>
              <a:rPr lang="en-US" dirty="0" smtClean="0"/>
              <a:t>Please email me:</a:t>
            </a:r>
            <a:br>
              <a:rPr lang="en-US" dirty="0" smtClean="0"/>
            </a:br>
            <a:endParaRPr lang="en-US" dirty="0"/>
          </a:p>
        </p:txBody>
      </p:sp>
      <p:sp>
        <p:nvSpPr>
          <p:cNvPr id="4" name="Subtitle 3"/>
          <p:cNvSpPr>
            <a:spLocks noGrp="1"/>
          </p:cNvSpPr>
          <p:nvPr>
            <p:ph type="subTitle" idx="1"/>
          </p:nvPr>
        </p:nvSpPr>
        <p:spPr>
          <a:xfrm>
            <a:off x="323528" y="3573016"/>
            <a:ext cx="8352928" cy="1728642"/>
          </a:xfrm>
        </p:spPr>
        <p:txBody>
          <a:bodyPr/>
          <a:lstStyle/>
          <a:p>
            <a:r>
              <a:rPr lang="it-IT" dirty="0" smtClean="0"/>
              <a:t>Mrs S Mullins: Deputy in Science </a:t>
            </a:r>
          </a:p>
          <a:p>
            <a:r>
              <a:rPr lang="en-GB" u="sng" dirty="0" smtClean="0">
                <a:hlinkClick r:id="rId2"/>
              </a:rPr>
              <a:t>smullins@helston.cornwall.sch.uk</a:t>
            </a:r>
            <a:endParaRPr lang="en-GB" dirty="0"/>
          </a:p>
          <a:p>
            <a:endParaRPr lang="it-IT" dirty="0"/>
          </a:p>
          <a:p>
            <a:endParaRPr lang="it-IT" dirty="0"/>
          </a:p>
        </p:txBody>
      </p:sp>
    </p:spTree>
    <p:extLst>
      <p:ext uri="{BB962C8B-B14F-4D97-AF65-F5344CB8AC3E}">
        <p14:creationId xmlns:p14="http://schemas.microsoft.com/office/powerpoint/2010/main" val="394311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246587" y="4915516"/>
            <a:ext cx="6637283" cy="974646"/>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2246588" y="1744291"/>
            <a:ext cx="6637283" cy="3077987"/>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307427" y="1815235"/>
            <a:ext cx="1789386" cy="3925614"/>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a:stretch>
            <a:fillRect/>
          </a:stretch>
        </p:blipFill>
        <p:spPr>
          <a:xfrm>
            <a:off x="307427" y="989995"/>
            <a:ext cx="1142507" cy="559829"/>
          </a:xfrm>
          <a:prstGeom prst="rect">
            <a:avLst/>
          </a:prstGeom>
        </p:spPr>
      </p:pic>
      <p:sp>
        <p:nvSpPr>
          <p:cNvPr id="4" name="TextBox 3"/>
          <p:cNvSpPr txBox="1"/>
          <p:nvPr/>
        </p:nvSpPr>
        <p:spPr>
          <a:xfrm>
            <a:off x="2483768" y="330188"/>
            <a:ext cx="5809592" cy="1015663"/>
          </a:xfrm>
          <a:prstGeom prst="rect">
            <a:avLst/>
          </a:prstGeom>
          <a:noFill/>
        </p:spPr>
        <p:txBody>
          <a:bodyPr wrap="square" rtlCol="0">
            <a:spAutoFit/>
          </a:bodyPr>
          <a:lstStyle/>
          <a:p>
            <a:r>
              <a:rPr lang="en-GB" sz="3000" dirty="0"/>
              <a:t>GCSE Food Preparation &amp; Nutrition</a:t>
            </a:r>
          </a:p>
        </p:txBody>
      </p:sp>
      <p:sp>
        <p:nvSpPr>
          <p:cNvPr id="5" name="TextBox 4"/>
          <p:cNvSpPr txBox="1"/>
          <p:nvPr/>
        </p:nvSpPr>
        <p:spPr>
          <a:xfrm>
            <a:off x="425669" y="2046799"/>
            <a:ext cx="1702676" cy="3416320"/>
          </a:xfrm>
          <a:prstGeom prst="rect">
            <a:avLst/>
          </a:prstGeom>
          <a:noFill/>
        </p:spPr>
        <p:txBody>
          <a:bodyPr wrap="square" rtlCol="0">
            <a:spAutoFit/>
          </a:bodyPr>
          <a:lstStyle/>
          <a:p>
            <a:r>
              <a:rPr lang="en-GB" dirty="0" smtClean="0"/>
              <a:t>All students must have chef’s whites for practical lessons, and to complete their NEA’s. These can be purchased from College for £15 on parent pay.</a:t>
            </a:r>
          </a:p>
        </p:txBody>
      </p:sp>
      <p:pic>
        <p:nvPicPr>
          <p:cNvPr id="6" name="Picture 5"/>
          <p:cNvPicPr>
            <a:picLocks noChangeAspect="1"/>
          </p:cNvPicPr>
          <p:nvPr/>
        </p:nvPicPr>
        <p:blipFill rotWithShape="1">
          <a:blip r:embed="rId3"/>
          <a:srcRect l="31150" t="3276" r="29310"/>
          <a:stretch/>
        </p:blipFill>
        <p:spPr>
          <a:xfrm>
            <a:off x="7870466" y="324713"/>
            <a:ext cx="752000" cy="1793098"/>
          </a:xfrm>
          <a:prstGeom prst="rect">
            <a:avLst/>
          </a:prstGeom>
        </p:spPr>
      </p:pic>
      <p:sp>
        <p:nvSpPr>
          <p:cNvPr id="8" name="TextBox 7"/>
          <p:cNvSpPr txBox="1"/>
          <p:nvPr/>
        </p:nvSpPr>
        <p:spPr>
          <a:xfrm>
            <a:off x="2427890" y="1897775"/>
            <a:ext cx="6156435" cy="2862322"/>
          </a:xfrm>
          <a:prstGeom prst="rect">
            <a:avLst/>
          </a:prstGeom>
          <a:noFill/>
        </p:spPr>
        <p:txBody>
          <a:bodyPr wrap="square" rtlCol="0">
            <a:spAutoFit/>
          </a:bodyPr>
          <a:lstStyle/>
          <a:p>
            <a:pPr marL="342900" indent="-342900">
              <a:buFont typeface="Arial" panose="020B0604020202020204" pitchFamily="34" charset="0"/>
              <a:buChar char="•"/>
            </a:pPr>
            <a:r>
              <a:rPr lang="en-GB" dirty="0">
                <a:latin typeface="Corbel" panose="020B0503020204020204" pitchFamily="34" charset="0"/>
              </a:rPr>
              <a:t>Non-examination assessment (NEA)</a:t>
            </a:r>
          </a:p>
          <a:p>
            <a:pPr marL="342900" indent="-342900">
              <a:buFont typeface="Arial" panose="020B0604020202020204" pitchFamily="34" charset="0"/>
              <a:buChar char="•"/>
            </a:pPr>
            <a:endParaRPr lang="en-GB" dirty="0">
              <a:latin typeface="Corbel" panose="020B0503020204020204" pitchFamily="34" charset="0"/>
            </a:endParaRPr>
          </a:p>
          <a:p>
            <a:pPr marL="342900" indent="-342900">
              <a:buFont typeface="Arial" panose="020B0604020202020204" pitchFamily="34" charset="0"/>
              <a:buChar char="•"/>
            </a:pPr>
            <a:r>
              <a:rPr lang="en-GB" dirty="0">
                <a:latin typeface="Corbel" panose="020B0503020204020204" pitchFamily="34" charset="0"/>
              </a:rPr>
              <a:t>NEA 1: The investigation task October - November 2020, is worth 15% of the overall GCSE</a:t>
            </a:r>
          </a:p>
          <a:p>
            <a:pPr marL="342900" indent="-342900">
              <a:buFont typeface="Arial" panose="020B0604020202020204" pitchFamily="34" charset="0"/>
              <a:buChar char="•"/>
            </a:pPr>
            <a:endParaRPr lang="en-GB" dirty="0">
              <a:latin typeface="Corbel" panose="020B0503020204020204" pitchFamily="34" charset="0"/>
            </a:endParaRPr>
          </a:p>
          <a:p>
            <a:pPr marL="342900" indent="-342900">
              <a:buFont typeface="Arial" panose="020B0604020202020204" pitchFamily="34" charset="0"/>
              <a:buChar char="•"/>
            </a:pPr>
            <a:r>
              <a:rPr lang="en-GB" dirty="0">
                <a:latin typeface="Corbel" panose="020B0503020204020204" pitchFamily="34" charset="0"/>
              </a:rPr>
              <a:t>NEA 2: The cooking task December – March 2020-2021, is worth 35% of the overall GCSE</a:t>
            </a:r>
          </a:p>
          <a:p>
            <a:pPr marL="342900" indent="-342900">
              <a:buFont typeface="Arial" panose="020B0604020202020204" pitchFamily="34" charset="0"/>
              <a:buChar char="•"/>
            </a:pPr>
            <a:endParaRPr lang="en-GB" dirty="0">
              <a:latin typeface="Corbel" panose="020B0503020204020204" pitchFamily="34" charset="0"/>
            </a:endParaRPr>
          </a:p>
          <a:p>
            <a:pPr marL="342900" indent="-342900">
              <a:buFont typeface="Arial" panose="020B0604020202020204" pitchFamily="34" charset="0"/>
              <a:buChar char="•"/>
            </a:pPr>
            <a:r>
              <a:rPr lang="en-GB" dirty="0">
                <a:latin typeface="Corbel" panose="020B0503020204020204" pitchFamily="34" charset="0"/>
              </a:rPr>
              <a:t>Written exam: June 2021,  is worth 50% of the overall GCSE grade</a:t>
            </a:r>
          </a:p>
        </p:txBody>
      </p:sp>
      <p:sp>
        <p:nvSpPr>
          <p:cNvPr id="10" name="TextBox 9"/>
          <p:cNvSpPr txBox="1"/>
          <p:nvPr/>
        </p:nvSpPr>
        <p:spPr>
          <a:xfrm>
            <a:off x="2290743" y="5031533"/>
            <a:ext cx="6490650" cy="923330"/>
          </a:xfrm>
          <a:prstGeom prst="rect">
            <a:avLst/>
          </a:prstGeom>
          <a:noFill/>
        </p:spPr>
        <p:txBody>
          <a:bodyPr wrap="square" rtlCol="0">
            <a:spAutoFit/>
          </a:bodyPr>
          <a:lstStyle/>
          <a:p>
            <a:r>
              <a:rPr lang="en-GB" dirty="0" smtClean="0"/>
              <a:t>Please ensure that all ingredients are weighed out at home, before a practical lesson. This will ensure students have their full cooking lesson and not run into their break or lunchtime.</a:t>
            </a:r>
            <a:endParaRPr lang="en-GB" dirty="0"/>
          </a:p>
        </p:txBody>
      </p:sp>
    </p:spTree>
    <p:extLst>
      <p:ext uri="{BB962C8B-B14F-4D97-AF65-F5344CB8AC3E}">
        <p14:creationId xmlns:p14="http://schemas.microsoft.com/office/powerpoint/2010/main" val="19847381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CC slide 2 "/>
          <p:cNvPicPr>
            <a:picLocks noChangeAspect="1" noChangeArrowheads="1"/>
          </p:cNvPicPr>
          <p:nvPr/>
        </p:nvPicPr>
        <p:blipFill>
          <a:blip r:embed="rId3" cstate="print"/>
          <a:srcRect/>
          <a:stretch>
            <a:fillRect/>
          </a:stretch>
        </p:blipFill>
        <p:spPr bwMode="auto">
          <a:xfrm>
            <a:off x="0" y="236538"/>
            <a:ext cx="9144000" cy="6621462"/>
          </a:xfrm>
          <a:prstGeom prst="rect">
            <a:avLst/>
          </a:prstGeom>
          <a:noFill/>
          <a:ln w="9525">
            <a:noFill/>
            <a:miter lim="800000"/>
            <a:headEnd/>
            <a:tailEnd/>
          </a:ln>
        </p:spPr>
      </p:pic>
      <p:sp>
        <p:nvSpPr>
          <p:cNvPr id="4" name="Rectangle 3"/>
          <p:cNvSpPr txBox="1">
            <a:spLocks noChangeArrowheads="1"/>
          </p:cNvSpPr>
          <p:nvPr/>
        </p:nvSpPr>
        <p:spPr bwMode="auto">
          <a:xfrm>
            <a:off x="3911103" y="1162784"/>
            <a:ext cx="1799927" cy="864319"/>
          </a:xfrm>
          <a:prstGeom prst="rect">
            <a:avLst/>
          </a:prstGeom>
          <a:noFill/>
          <a:ln>
            <a:miter lim="800000"/>
            <a:headEnd/>
            <a:tailEnd/>
          </a:ln>
        </p:spPr>
        <p:txBody>
          <a:bodyPr/>
          <a:lstStyle/>
          <a:p>
            <a:pPr marL="342900" indent="-342900">
              <a:lnSpc>
                <a:spcPct val="80000"/>
              </a:lnSpc>
              <a:spcBef>
                <a:spcPct val="20000"/>
              </a:spcBef>
              <a:defRPr/>
            </a:pPr>
            <a:endParaRPr lang="en-GB" b="1" u="sng" kern="0" dirty="0">
              <a:latin typeface="+mn-lt"/>
            </a:endParaRPr>
          </a:p>
          <a:p>
            <a:pPr marL="342900" indent="-342900" algn="ctr">
              <a:lnSpc>
                <a:spcPct val="80000"/>
              </a:lnSpc>
              <a:spcBef>
                <a:spcPct val="20000"/>
              </a:spcBef>
              <a:defRPr/>
            </a:pPr>
            <a:r>
              <a:rPr lang="en-GB" sz="2800" kern="0" dirty="0" smtClean="0">
                <a:latin typeface="+mn-lt"/>
              </a:rPr>
              <a:t>Student</a:t>
            </a:r>
            <a:endParaRPr lang="en-GB" sz="2800" kern="0" dirty="0">
              <a:latin typeface="+mn-lt"/>
            </a:endParaRPr>
          </a:p>
          <a:p>
            <a:pPr marL="342900" indent="-342900">
              <a:lnSpc>
                <a:spcPct val="80000"/>
              </a:lnSpc>
              <a:spcBef>
                <a:spcPct val="20000"/>
              </a:spcBef>
              <a:defRPr/>
            </a:pPr>
            <a:endParaRPr lang="en-GB" kern="0" dirty="0">
              <a:latin typeface="+mn-lt"/>
            </a:endParaRPr>
          </a:p>
          <a:p>
            <a:pPr marL="342900" indent="-342900">
              <a:lnSpc>
                <a:spcPct val="80000"/>
              </a:lnSpc>
              <a:spcBef>
                <a:spcPct val="20000"/>
              </a:spcBef>
              <a:buFontTx/>
              <a:buChar char="•"/>
              <a:defRPr/>
            </a:pPr>
            <a:endParaRPr lang="en-GB" sz="2800" kern="0" dirty="0">
              <a:latin typeface="+mn-lt"/>
            </a:endParaRPr>
          </a:p>
          <a:p>
            <a:pPr marL="342900" indent="-342900">
              <a:lnSpc>
                <a:spcPct val="80000"/>
              </a:lnSpc>
              <a:spcBef>
                <a:spcPct val="20000"/>
              </a:spcBef>
              <a:defRPr/>
            </a:pPr>
            <a:endParaRPr lang="en-GB" sz="2800" kern="0" dirty="0">
              <a:latin typeface="+mn-lt"/>
            </a:endParaRPr>
          </a:p>
          <a:p>
            <a:pPr marL="342900" indent="-342900">
              <a:lnSpc>
                <a:spcPct val="80000"/>
              </a:lnSpc>
              <a:spcBef>
                <a:spcPct val="20000"/>
              </a:spcBef>
              <a:defRPr/>
            </a:pPr>
            <a:endParaRPr lang="en-GB" sz="2800" kern="0" dirty="0" smtClean="0">
              <a:latin typeface="+mn-lt"/>
            </a:endParaRPr>
          </a:p>
          <a:p>
            <a:pPr marL="342900" indent="-342900">
              <a:lnSpc>
                <a:spcPct val="80000"/>
              </a:lnSpc>
              <a:spcBef>
                <a:spcPct val="20000"/>
              </a:spcBef>
              <a:defRPr/>
            </a:pPr>
            <a:r>
              <a:rPr lang="en-GB" sz="2800" kern="0" dirty="0" smtClean="0">
                <a:latin typeface="+mn-lt"/>
              </a:rPr>
              <a:t>   </a:t>
            </a:r>
            <a:endParaRPr lang="en-GB" kern="0" dirty="0">
              <a:latin typeface="+mn-lt"/>
            </a:endParaRPr>
          </a:p>
          <a:p>
            <a:pPr marL="342900" indent="-342900">
              <a:lnSpc>
                <a:spcPct val="80000"/>
              </a:lnSpc>
              <a:spcBef>
                <a:spcPct val="20000"/>
              </a:spcBef>
              <a:defRPr/>
            </a:pPr>
            <a:endParaRPr lang="en-GB" kern="0" dirty="0">
              <a:latin typeface="+mn-lt"/>
            </a:endParaRPr>
          </a:p>
          <a:p>
            <a:pPr>
              <a:lnSpc>
                <a:spcPct val="80000"/>
              </a:lnSpc>
              <a:spcBef>
                <a:spcPct val="20000"/>
              </a:spcBef>
              <a:defRPr/>
            </a:pPr>
            <a:endParaRPr lang="en-GB" kern="0" dirty="0">
              <a:latin typeface="+mn-lt"/>
            </a:endParaRPr>
          </a:p>
          <a:p>
            <a:pPr marL="342900" indent="-342900">
              <a:lnSpc>
                <a:spcPct val="80000"/>
              </a:lnSpc>
              <a:spcBef>
                <a:spcPct val="20000"/>
              </a:spcBef>
              <a:buFontTx/>
              <a:buChar char="•"/>
              <a:defRPr/>
            </a:pPr>
            <a:endParaRPr lang="en-GB" sz="2800" kern="0" dirty="0">
              <a:latin typeface="+mn-lt"/>
            </a:endParaRPr>
          </a:p>
          <a:p>
            <a:pPr marL="342900" indent="-342900">
              <a:lnSpc>
                <a:spcPct val="80000"/>
              </a:lnSpc>
              <a:spcBef>
                <a:spcPct val="20000"/>
              </a:spcBef>
              <a:defRPr/>
            </a:pPr>
            <a:endParaRPr lang="en-US" sz="2800" kern="0" dirty="0">
              <a:latin typeface="+mn-lt"/>
            </a:endParaRPr>
          </a:p>
        </p:txBody>
      </p:sp>
      <p:sp>
        <p:nvSpPr>
          <p:cNvPr id="9220" name="Line 3"/>
          <p:cNvSpPr>
            <a:spLocks noChangeShapeType="1"/>
          </p:cNvSpPr>
          <p:nvPr/>
        </p:nvSpPr>
        <p:spPr bwMode="auto">
          <a:xfrm>
            <a:off x="1403648" y="764705"/>
            <a:ext cx="6120680" cy="0"/>
          </a:xfrm>
          <a:prstGeom prst="line">
            <a:avLst/>
          </a:prstGeom>
          <a:noFill/>
          <a:ln w="28575">
            <a:solidFill>
              <a:srgbClr val="244CF8"/>
            </a:solidFill>
            <a:round/>
            <a:headEnd/>
            <a:tailEnd/>
          </a:ln>
        </p:spPr>
        <p:txBody>
          <a:bodyPr/>
          <a:lstStyle/>
          <a:p>
            <a:endParaRPr lang="en-GB"/>
          </a:p>
        </p:txBody>
      </p:sp>
      <p:sp>
        <p:nvSpPr>
          <p:cNvPr id="9221" name="Rectangle 4"/>
          <p:cNvSpPr>
            <a:spLocks noChangeArrowheads="1"/>
          </p:cNvSpPr>
          <p:nvPr/>
        </p:nvSpPr>
        <p:spPr bwMode="auto">
          <a:xfrm>
            <a:off x="1331913" y="333375"/>
            <a:ext cx="7056437" cy="830997"/>
          </a:xfrm>
          <a:prstGeom prst="rect">
            <a:avLst/>
          </a:prstGeom>
          <a:noFill/>
          <a:ln w="9525">
            <a:noFill/>
            <a:miter lim="800000"/>
            <a:headEnd/>
            <a:tailEnd/>
          </a:ln>
        </p:spPr>
        <p:txBody>
          <a:bodyPr wrap="square">
            <a:spAutoFit/>
          </a:bodyPr>
          <a:lstStyle/>
          <a:p>
            <a:r>
              <a:rPr lang="en-GB" altLang="en-US" sz="2400" b="1" dirty="0" smtClean="0">
                <a:solidFill>
                  <a:srgbClr val="244CF8"/>
                </a:solidFill>
                <a:latin typeface="Corbel" pitchFamily="34" charset="0"/>
              </a:rPr>
              <a:t>Working in Partnership</a:t>
            </a:r>
          </a:p>
          <a:p>
            <a:endParaRPr lang="en-GB" altLang="en-US" sz="2400" b="1" dirty="0">
              <a:solidFill>
                <a:srgbClr val="244CF8"/>
              </a:solidFill>
              <a:latin typeface="Corbel" pitchFamily="34" charset="0"/>
            </a:endParaRPr>
          </a:p>
        </p:txBody>
      </p:sp>
      <p:sp>
        <p:nvSpPr>
          <p:cNvPr id="9" name="Rectangle 3"/>
          <p:cNvSpPr txBox="1">
            <a:spLocks noChangeArrowheads="1"/>
          </p:cNvSpPr>
          <p:nvPr/>
        </p:nvSpPr>
        <p:spPr bwMode="auto">
          <a:xfrm>
            <a:off x="1583193" y="4290466"/>
            <a:ext cx="1799927" cy="864319"/>
          </a:xfrm>
          <a:prstGeom prst="rect">
            <a:avLst/>
          </a:prstGeom>
          <a:noFill/>
          <a:ln>
            <a:miter lim="800000"/>
            <a:headEnd/>
            <a:tailEnd/>
          </a:ln>
        </p:spPr>
        <p:txBody>
          <a:bodyPr/>
          <a:lstStyle/>
          <a:p>
            <a:pPr marL="342900" indent="-342900">
              <a:lnSpc>
                <a:spcPct val="80000"/>
              </a:lnSpc>
              <a:spcBef>
                <a:spcPct val="20000"/>
              </a:spcBef>
              <a:defRPr/>
            </a:pPr>
            <a:endParaRPr lang="en-GB" b="1" u="sng" kern="0" dirty="0">
              <a:latin typeface="+mn-lt"/>
            </a:endParaRPr>
          </a:p>
          <a:p>
            <a:pPr marL="342900" indent="-342900" algn="ctr">
              <a:lnSpc>
                <a:spcPct val="80000"/>
              </a:lnSpc>
              <a:spcBef>
                <a:spcPct val="20000"/>
              </a:spcBef>
              <a:defRPr/>
            </a:pPr>
            <a:r>
              <a:rPr lang="en-GB" sz="2800" kern="0" dirty="0" smtClean="0">
                <a:latin typeface="+mn-lt"/>
              </a:rPr>
              <a:t>Home</a:t>
            </a:r>
            <a:endParaRPr lang="en-GB" sz="2800" kern="0" dirty="0">
              <a:latin typeface="+mn-lt"/>
            </a:endParaRPr>
          </a:p>
          <a:p>
            <a:pPr marL="342900" indent="-342900">
              <a:lnSpc>
                <a:spcPct val="80000"/>
              </a:lnSpc>
              <a:spcBef>
                <a:spcPct val="20000"/>
              </a:spcBef>
              <a:defRPr/>
            </a:pPr>
            <a:endParaRPr lang="en-GB" kern="0" dirty="0">
              <a:latin typeface="+mn-lt"/>
            </a:endParaRPr>
          </a:p>
          <a:p>
            <a:pPr marL="342900" indent="-342900">
              <a:lnSpc>
                <a:spcPct val="80000"/>
              </a:lnSpc>
              <a:spcBef>
                <a:spcPct val="20000"/>
              </a:spcBef>
              <a:buFontTx/>
              <a:buChar char="•"/>
              <a:defRPr/>
            </a:pPr>
            <a:endParaRPr lang="en-GB" sz="2800" kern="0" dirty="0">
              <a:latin typeface="+mn-lt"/>
            </a:endParaRPr>
          </a:p>
          <a:p>
            <a:pPr marL="342900" indent="-342900">
              <a:lnSpc>
                <a:spcPct val="80000"/>
              </a:lnSpc>
              <a:spcBef>
                <a:spcPct val="20000"/>
              </a:spcBef>
              <a:defRPr/>
            </a:pPr>
            <a:endParaRPr lang="en-GB" sz="2800" kern="0" dirty="0">
              <a:latin typeface="+mn-lt"/>
            </a:endParaRPr>
          </a:p>
          <a:p>
            <a:pPr marL="342900" indent="-342900">
              <a:lnSpc>
                <a:spcPct val="80000"/>
              </a:lnSpc>
              <a:spcBef>
                <a:spcPct val="20000"/>
              </a:spcBef>
              <a:defRPr/>
            </a:pPr>
            <a:endParaRPr lang="en-GB" sz="2800" kern="0" dirty="0" smtClean="0">
              <a:latin typeface="+mn-lt"/>
            </a:endParaRPr>
          </a:p>
          <a:p>
            <a:pPr marL="342900" indent="-342900">
              <a:lnSpc>
                <a:spcPct val="80000"/>
              </a:lnSpc>
              <a:spcBef>
                <a:spcPct val="20000"/>
              </a:spcBef>
              <a:defRPr/>
            </a:pPr>
            <a:r>
              <a:rPr lang="en-GB" sz="2800" kern="0" dirty="0" smtClean="0">
                <a:latin typeface="+mn-lt"/>
              </a:rPr>
              <a:t>   </a:t>
            </a:r>
            <a:endParaRPr lang="en-GB" kern="0" dirty="0">
              <a:latin typeface="+mn-lt"/>
            </a:endParaRPr>
          </a:p>
          <a:p>
            <a:pPr marL="342900" indent="-342900">
              <a:lnSpc>
                <a:spcPct val="80000"/>
              </a:lnSpc>
              <a:spcBef>
                <a:spcPct val="20000"/>
              </a:spcBef>
              <a:defRPr/>
            </a:pPr>
            <a:endParaRPr lang="en-GB" kern="0" dirty="0">
              <a:latin typeface="+mn-lt"/>
            </a:endParaRPr>
          </a:p>
          <a:p>
            <a:pPr>
              <a:lnSpc>
                <a:spcPct val="80000"/>
              </a:lnSpc>
              <a:spcBef>
                <a:spcPct val="20000"/>
              </a:spcBef>
              <a:defRPr/>
            </a:pPr>
            <a:endParaRPr lang="en-GB" kern="0" dirty="0">
              <a:latin typeface="+mn-lt"/>
            </a:endParaRPr>
          </a:p>
          <a:p>
            <a:pPr marL="342900" indent="-342900">
              <a:lnSpc>
                <a:spcPct val="80000"/>
              </a:lnSpc>
              <a:spcBef>
                <a:spcPct val="20000"/>
              </a:spcBef>
              <a:buFontTx/>
              <a:buChar char="•"/>
              <a:defRPr/>
            </a:pPr>
            <a:endParaRPr lang="en-GB" sz="2800" kern="0" dirty="0">
              <a:latin typeface="+mn-lt"/>
            </a:endParaRPr>
          </a:p>
          <a:p>
            <a:pPr marL="342900" indent="-342900">
              <a:lnSpc>
                <a:spcPct val="80000"/>
              </a:lnSpc>
              <a:spcBef>
                <a:spcPct val="20000"/>
              </a:spcBef>
              <a:defRPr/>
            </a:pPr>
            <a:endParaRPr lang="en-US" sz="2800" kern="0" dirty="0">
              <a:latin typeface="+mn-lt"/>
            </a:endParaRPr>
          </a:p>
        </p:txBody>
      </p:sp>
      <p:sp>
        <p:nvSpPr>
          <p:cNvPr id="10" name="Rectangle 3"/>
          <p:cNvSpPr txBox="1">
            <a:spLocks noChangeArrowheads="1"/>
          </p:cNvSpPr>
          <p:nvPr/>
        </p:nvSpPr>
        <p:spPr bwMode="auto">
          <a:xfrm>
            <a:off x="6132376" y="4290464"/>
            <a:ext cx="1799927" cy="864319"/>
          </a:xfrm>
          <a:prstGeom prst="rect">
            <a:avLst/>
          </a:prstGeom>
          <a:noFill/>
          <a:ln>
            <a:miter lim="800000"/>
            <a:headEnd/>
            <a:tailEnd/>
          </a:ln>
        </p:spPr>
        <p:txBody>
          <a:bodyPr/>
          <a:lstStyle/>
          <a:p>
            <a:pPr marL="342900" indent="-342900">
              <a:lnSpc>
                <a:spcPct val="80000"/>
              </a:lnSpc>
              <a:spcBef>
                <a:spcPct val="20000"/>
              </a:spcBef>
              <a:defRPr/>
            </a:pPr>
            <a:endParaRPr lang="en-GB" b="1" u="sng" kern="0" dirty="0">
              <a:latin typeface="+mn-lt"/>
            </a:endParaRPr>
          </a:p>
          <a:p>
            <a:pPr marL="342900" indent="-342900" algn="ctr">
              <a:lnSpc>
                <a:spcPct val="80000"/>
              </a:lnSpc>
              <a:spcBef>
                <a:spcPct val="20000"/>
              </a:spcBef>
              <a:defRPr/>
            </a:pPr>
            <a:r>
              <a:rPr lang="en-GB" sz="2800" kern="0" dirty="0" smtClean="0">
                <a:latin typeface="+mn-lt"/>
              </a:rPr>
              <a:t>School</a:t>
            </a:r>
            <a:endParaRPr lang="en-GB" sz="2800" kern="0" dirty="0">
              <a:latin typeface="+mn-lt"/>
            </a:endParaRPr>
          </a:p>
          <a:p>
            <a:pPr marL="342900" indent="-342900">
              <a:lnSpc>
                <a:spcPct val="80000"/>
              </a:lnSpc>
              <a:spcBef>
                <a:spcPct val="20000"/>
              </a:spcBef>
              <a:defRPr/>
            </a:pPr>
            <a:endParaRPr lang="en-GB" kern="0" dirty="0">
              <a:latin typeface="+mn-lt"/>
            </a:endParaRPr>
          </a:p>
          <a:p>
            <a:pPr marL="342900" indent="-342900">
              <a:lnSpc>
                <a:spcPct val="80000"/>
              </a:lnSpc>
              <a:spcBef>
                <a:spcPct val="20000"/>
              </a:spcBef>
              <a:buFontTx/>
              <a:buChar char="•"/>
              <a:defRPr/>
            </a:pPr>
            <a:endParaRPr lang="en-GB" sz="2800" kern="0" dirty="0">
              <a:latin typeface="+mn-lt"/>
            </a:endParaRPr>
          </a:p>
          <a:p>
            <a:pPr marL="342900" indent="-342900">
              <a:lnSpc>
                <a:spcPct val="80000"/>
              </a:lnSpc>
              <a:spcBef>
                <a:spcPct val="20000"/>
              </a:spcBef>
              <a:defRPr/>
            </a:pPr>
            <a:endParaRPr lang="en-GB" sz="2800" kern="0" dirty="0">
              <a:latin typeface="+mn-lt"/>
            </a:endParaRPr>
          </a:p>
          <a:p>
            <a:pPr marL="342900" indent="-342900">
              <a:lnSpc>
                <a:spcPct val="80000"/>
              </a:lnSpc>
              <a:spcBef>
                <a:spcPct val="20000"/>
              </a:spcBef>
              <a:defRPr/>
            </a:pPr>
            <a:endParaRPr lang="en-GB" sz="2800" kern="0" dirty="0" smtClean="0">
              <a:latin typeface="+mn-lt"/>
            </a:endParaRPr>
          </a:p>
          <a:p>
            <a:pPr marL="342900" indent="-342900">
              <a:lnSpc>
                <a:spcPct val="80000"/>
              </a:lnSpc>
              <a:spcBef>
                <a:spcPct val="20000"/>
              </a:spcBef>
              <a:defRPr/>
            </a:pPr>
            <a:r>
              <a:rPr lang="en-GB" sz="2800" kern="0" dirty="0" smtClean="0">
                <a:latin typeface="+mn-lt"/>
              </a:rPr>
              <a:t>   </a:t>
            </a:r>
            <a:endParaRPr lang="en-GB" kern="0" dirty="0">
              <a:latin typeface="+mn-lt"/>
            </a:endParaRPr>
          </a:p>
          <a:p>
            <a:pPr marL="342900" indent="-342900">
              <a:lnSpc>
                <a:spcPct val="80000"/>
              </a:lnSpc>
              <a:spcBef>
                <a:spcPct val="20000"/>
              </a:spcBef>
              <a:defRPr/>
            </a:pPr>
            <a:endParaRPr lang="en-GB" kern="0" dirty="0">
              <a:latin typeface="+mn-lt"/>
            </a:endParaRPr>
          </a:p>
          <a:p>
            <a:pPr>
              <a:lnSpc>
                <a:spcPct val="80000"/>
              </a:lnSpc>
              <a:spcBef>
                <a:spcPct val="20000"/>
              </a:spcBef>
              <a:defRPr/>
            </a:pPr>
            <a:endParaRPr lang="en-GB" kern="0" dirty="0">
              <a:latin typeface="+mn-lt"/>
            </a:endParaRPr>
          </a:p>
          <a:p>
            <a:pPr marL="342900" indent="-342900">
              <a:lnSpc>
                <a:spcPct val="80000"/>
              </a:lnSpc>
              <a:spcBef>
                <a:spcPct val="20000"/>
              </a:spcBef>
              <a:buFontTx/>
              <a:buChar char="•"/>
              <a:defRPr/>
            </a:pPr>
            <a:endParaRPr lang="en-GB" sz="2800" kern="0" dirty="0">
              <a:latin typeface="+mn-lt"/>
            </a:endParaRPr>
          </a:p>
          <a:p>
            <a:pPr marL="342900" indent="-342900">
              <a:lnSpc>
                <a:spcPct val="80000"/>
              </a:lnSpc>
              <a:spcBef>
                <a:spcPct val="20000"/>
              </a:spcBef>
              <a:defRPr/>
            </a:pPr>
            <a:endParaRPr lang="en-US" sz="2800" kern="0" dirty="0">
              <a:latin typeface="+mn-lt"/>
            </a:endParaRPr>
          </a:p>
        </p:txBody>
      </p:sp>
      <p:sp>
        <p:nvSpPr>
          <p:cNvPr id="2" name="Left-Right Arrow 1"/>
          <p:cNvSpPr/>
          <p:nvPr/>
        </p:nvSpPr>
        <p:spPr>
          <a:xfrm rot="18107020">
            <a:off x="2229970" y="2768099"/>
            <a:ext cx="2834284" cy="98236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Left-Right Arrow 11"/>
          <p:cNvSpPr/>
          <p:nvPr/>
        </p:nvSpPr>
        <p:spPr>
          <a:xfrm rot="3492980" flipV="1">
            <a:off x="4617057" y="2768097"/>
            <a:ext cx="2834284" cy="98236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Left-Right Arrow 12"/>
          <p:cNvSpPr/>
          <p:nvPr/>
        </p:nvSpPr>
        <p:spPr>
          <a:xfrm>
            <a:off x="3298092" y="4245356"/>
            <a:ext cx="2834284" cy="98236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849" y="836712"/>
            <a:ext cx="9368855" cy="5278318"/>
          </a:xfrm>
          <a:prstGeom prst="rect">
            <a:avLst/>
          </a:prstGeom>
        </p:spPr>
      </p:pic>
    </p:spTree>
    <p:extLst>
      <p:ext uri="{BB962C8B-B14F-4D97-AF65-F5344CB8AC3E}">
        <p14:creationId xmlns:p14="http://schemas.microsoft.com/office/powerpoint/2010/main" val="26475825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645" y="3641843"/>
            <a:ext cx="2472914" cy="1477328"/>
          </a:xfrm>
          <a:prstGeom prst="rect">
            <a:avLst/>
          </a:prstGeom>
          <a:noFill/>
        </p:spPr>
        <p:txBody>
          <a:bodyPr wrap="square" rtlCol="0">
            <a:spAutoFit/>
          </a:bodyPr>
          <a:lstStyle/>
          <a:p>
            <a:pPr algn="ctr"/>
            <a:r>
              <a:rPr lang="en-GB" dirty="0">
                <a:latin typeface="+mj-lt"/>
              </a:rPr>
              <a:t>Homework covering the core knowledge set weekly on Google Classroom using exam-style questions.</a:t>
            </a:r>
          </a:p>
        </p:txBody>
      </p:sp>
      <p:pic>
        <p:nvPicPr>
          <p:cNvPr id="6" name="Picture 5"/>
          <p:cNvPicPr>
            <a:picLocks noChangeAspect="1"/>
          </p:cNvPicPr>
          <p:nvPr/>
        </p:nvPicPr>
        <p:blipFill rotWithShape="1">
          <a:blip r:embed="rId2"/>
          <a:srcRect l="23145" r="23145"/>
          <a:stretch/>
        </p:blipFill>
        <p:spPr>
          <a:xfrm>
            <a:off x="2806628" y="1951676"/>
            <a:ext cx="1879899" cy="1837554"/>
          </a:xfrm>
          <a:prstGeom prst="rect">
            <a:avLst/>
          </a:prstGeom>
        </p:spPr>
      </p:pic>
      <p:sp>
        <p:nvSpPr>
          <p:cNvPr id="7" name="TextBox 6"/>
          <p:cNvSpPr txBox="1"/>
          <p:nvPr/>
        </p:nvSpPr>
        <p:spPr>
          <a:xfrm>
            <a:off x="2806628" y="3920901"/>
            <a:ext cx="1879899" cy="1200329"/>
          </a:xfrm>
          <a:prstGeom prst="rect">
            <a:avLst/>
          </a:prstGeom>
          <a:noFill/>
        </p:spPr>
        <p:txBody>
          <a:bodyPr wrap="square" rtlCol="0">
            <a:spAutoFit/>
          </a:bodyPr>
          <a:lstStyle/>
          <a:p>
            <a:pPr algn="ctr"/>
            <a:r>
              <a:rPr lang="en-GB" dirty="0">
                <a:latin typeface="+mj-lt"/>
              </a:rPr>
              <a:t>Excellent revision content and activities available here.</a:t>
            </a:r>
          </a:p>
        </p:txBody>
      </p:sp>
      <p:pic>
        <p:nvPicPr>
          <p:cNvPr id="8" name="Picture 7"/>
          <p:cNvPicPr>
            <a:picLocks noChangeAspect="1"/>
          </p:cNvPicPr>
          <p:nvPr/>
        </p:nvPicPr>
        <p:blipFill rotWithShape="1">
          <a:blip r:embed="rId3"/>
          <a:srcRect l="20617" r="20617"/>
          <a:stretch/>
        </p:blipFill>
        <p:spPr>
          <a:xfrm>
            <a:off x="141645" y="2005742"/>
            <a:ext cx="2472914" cy="139545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2788" y="3720641"/>
            <a:ext cx="3424967" cy="1286809"/>
          </a:xfrm>
          <a:prstGeom prst="rect">
            <a:avLst/>
          </a:prstGeom>
        </p:spPr>
      </p:pic>
      <p:sp>
        <p:nvSpPr>
          <p:cNvPr id="10" name="TextBox 9"/>
          <p:cNvSpPr txBox="1"/>
          <p:nvPr/>
        </p:nvSpPr>
        <p:spPr>
          <a:xfrm>
            <a:off x="5398663" y="4978422"/>
            <a:ext cx="2722799" cy="923330"/>
          </a:xfrm>
          <a:prstGeom prst="rect">
            <a:avLst/>
          </a:prstGeom>
          <a:noFill/>
        </p:spPr>
        <p:txBody>
          <a:bodyPr wrap="square" rtlCol="0">
            <a:spAutoFit/>
          </a:bodyPr>
          <a:lstStyle/>
          <a:p>
            <a:pPr algn="ctr"/>
            <a:r>
              <a:rPr lang="en-GB" dirty="0">
                <a:latin typeface="+mj-lt"/>
              </a:rPr>
              <a:t>Includes detailed up-to-date revision information and worksheets. </a:t>
            </a:r>
          </a:p>
        </p:txBody>
      </p:sp>
      <p:sp>
        <p:nvSpPr>
          <p:cNvPr id="11" name="TextBox 10"/>
          <p:cNvSpPr txBox="1"/>
          <p:nvPr/>
        </p:nvSpPr>
        <p:spPr>
          <a:xfrm>
            <a:off x="1828152" y="1146026"/>
            <a:ext cx="2746538" cy="830997"/>
          </a:xfrm>
          <a:prstGeom prst="rect">
            <a:avLst/>
          </a:prstGeom>
          <a:noFill/>
        </p:spPr>
        <p:txBody>
          <a:bodyPr wrap="square" rtlCol="0">
            <a:spAutoFit/>
          </a:bodyPr>
          <a:lstStyle/>
          <a:p>
            <a:r>
              <a:rPr lang="en-GB" sz="2400" b="1" dirty="0">
                <a:latin typeface="+mj-lt"/>
              </a:rPr>
              <a:t>Design &amp; Technology</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42" y="933050"/>
            <a:ext cx="1785811" cy="818366"/>
          </a:xfrm>
          <a:prstGeom prst="rect">
            <a:avLst/>
          </a:prstGeom>
        </p:spPr>
      </p:pic>
      <p:pic>
        <p:nvPicPr>
          <p:cNvPr id="2" name="Picture 1"/>
          <p:cNvPicPr>
            <a:picLocks noChangeAspect="1"/>
          </p:cNvPicPr>
          <p:nvPr/>
        </p:nvPicPr>
        <p:blipFill>
          <a:blip r:embed="rId6"/>
          <a:stretch>
            <a:fillRect/>
          </a:stretch>
        </p:blipFill>
        <p:spPr>
          <a:xfrm>
            <a:off x="5063470" y="964593"/>
            <a:ext cx="3182436" cy="1573646"/>
          </a:xfrm>
          <a:prstGeom prst="rect">
            <a:avLst/>
          </a:prstGeom>
        </p:spPr>
      </p:pic>
      <p:sp>
        <p:nvSpPr>
          <p:cNvPr id="12" name="TextBox 11"/>
          <p:cNvSpPr txBox="1"/>
          <p:nvPr/>
        </p:nvSpPr>
        <p:spPr>
          <a:xfrm>
            <a:off x="5248343" y="2541251"/>
            <a:ext cx="2812690" cy="1200329"/>
          </a:xfrm>
          <a:prstGeom prst="rect">
            <a:avLst/>
          </a:prstGeom>
          <a:noFill/>
        </p:spPr>
        <p:txBody>
          <a:bodyPr wrap="square" rtlCol="0">
            <a:spAutoFit/>
          </a:bodyPr>
          <a:lstStyle/>
          <a:p>
            <a:pPr algn="ctr"/>
            <a:r>
              <a:rPr lang="en-GB" dirty="0">
                <a:latin typeface="+mj-lt"/>
              </a:rPr>
              <a:t>Weekly homework on Quizlet via HW Diary covering all units and topics</a:t>
            </a:r>
          </a:p>
        </p:txBody>
      </p:sp>
    </p:spTree>
    <p:extLst>
      <p:ext uri="{BB962C8B-B14F-4D97-AF65-F5344CB8AC3E}">
        <p14:creationId xmlns:p14="http://schemas.microsoft.com/office/powerpoint/2010/main" val="3558752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8972" y="2036479"/>
            <a:ext cx="3788228" cy="1790700"/>
          </a:xfrm>
        </p:spPr>
        <p:txBody>
          <a:bodyPr>
            <a:normAutofit fontScale="90000"/>
          </a:bodyPr>
          <a:lstStyle/>
          <a:p>
            <a:r>
              <a:rPr lang="en-GB" b="1" dirty="0" smtClean="0"/>
              <a:t>Geography Revision</a:t>
            </a:r>
            <a:r>
              <a:rPr lang="en-GB" dirty="0" smtClean="0"/>
              <a:t> </a:t>
            </a:r>
            <a:r>
              <a:rPr lang="en-GB" b="1" dirty="0" smtClean="0"/>
              <a:t>Guide</a:t>
            </a:r>
            <a:r>
              <a:rPr lang="en-GB" dirty="0" smtClean="0"/>
              <a:t> now available on </a:t>
            </a:r>
            <a:r>
              <a:rPr lang="en-GB" dirty="0" err="1" smtClean="0"/>
              <a:t>ParentPay</a:t>
            </a:r>
            <a:r>
              <a:rPr lang="en-GB" dirty="0" smtClean="0"/>
              <a:t> </a:t>
            </a:r>
            <a:br>
              <a:rPr lang="en-GB" dirty="0" smtClean="0"/>
            </a:br>
            <a:r>
              <a:rPr lang="en-GB" dirty="0" smtClean="0"/>
              <a:t>£3.25</a:t>
            </a:r>
            <a:endParaRPr lang="en-GB" dirty="0"/>
          </a:p>
        </p:txBody>
      </p:sp>
      <p:pic>
        <p:nvPicPr>
          <p:cNvPr id="4" name="Picture 3"/>
          <p:cNvPicPr>
            <a:picLocks noChangeAspect="1"/>
          </p:cNvPicPr>
          <p:nvPr/>
        </p:nvPicPr>
        <p:blipFill>
          <a:blip r:embed="rId2"/>
          <a:stretch>
            <a:fillRect/>
          </a:stretch>
        </p:blipFill>
        <p:spPr>
          <a:xfrm>
            <a:off x="330635" y="1113447"/>
            <a:ext cx="3359879" cy="4752550"/>
          </a:xfrm>
          <a:prstGeom prst="rect">
            <a:avLst/>
          </a:prstGeom>
        </p:spPr>
      </p:pic>
      <p:sp>
        <p:nvSpPr>
          <p:cNvPr id="5" name="TextBox 4"/>
          <p:cNvSpPr txBox="1"/>
          <p:nvPr/>
        </p:nvSpPr>
        <p:spPr>
          <a:xfrm>
            <a:off x="2172353" y="5013176"/>
            <a:ext cx="3635431" cy="133882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square" rtlCol="0">
            <a:spAutoFit/>
          </a:bodyPr>
          <a:lstStyle/>
          <a:p>
            <a:pPr algn="ctr"/>
            <a:r>
              <a:rPr lang="en-GB" sz="2700" dirty="0"/>
              <a:t>Strongly recommended to support students</a:t>
            </a:r>
          </a:p>
        </p:txBody>
      </p:sp>
    </p:spTree>
    <p:extLst>
      <p:ext uri="{BB962C8B-B14F-4D97-AF65-F5344CB8AC3E}">
        <p14:creationId xmlns:p14="http://schemas.microsoft.com/office/powerpoint/2010/main" val="36225079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CC slide 2 "/>
          <p:cNvPicPr>
            <a:picLocks noChangeAspect="1" noChangeArrowheads="1"/>
          </p:cNvPicPr>
          <p:nvPr/>
        </p:nvPicPr>
        <p:blipFill>
          <a:blip r:embed="rId3" cstate="print"/>
          <a:srcRect/>
          <a:stretch>
            <a:fillRect/>
          </a:stretch>
        </p:blipFill>
        <p:spPr bwMode="auto">
          <a:xfrm>
            <a:off x="0" y="236538"/>
            <a:ext cx="9144000" cy="6621462"/>
          </a:xfrm>
          <a:prstGeom prst="rect">
            <a:avLst/>
          </a:prstGeom>
          <a:noFill/>
          <a:ln w="9525">
            <a:noFill/>
            <a:miter lim="800000"/>
            <a:headEnd/>
            <a:tailEnd/>
          </a:ln>
        </p:spPr>
      </p:pic>
      <p:sp>
        <p:nvSpPr>
          <p:cNvPr id="4" name="Rectangle 3"/>
          <p:cNvSpPr txBox="1">
            <a:spLocks noChangeArrowheads="1"/>
          </p:cNvSpPr>
          <p:nvPr/>
        </p:nvSpPr>
        <p:spPr bwMode="auto">
          <a:xfrm>
            <a:off x="1331913" y="1412875"/>
            <a:ext cx="7507287" cy="4865688"/>
          </a:xfrm>
          <a:prstGeom prst="rect">
            <a:avLst/>
          </a:prstGeom>
          <a:noFill/>
          <a:ln>
            <a:miter lim="800000"/>
            <a:headEnd/>
            <a:tailEnd/>
          </a:ln>
        </p:spPr>
        <p:txBody>
          <a:bodyPr/>
          <a:lstStyle/>
          <a:p>
            <a:pPr marL="342900" indent="-342900">
              <a:lnSpc>
                <a:spcPct val="80000"/>
              </a:lnSpc>
              <a:spcBef>
                <a:spcPct val="20000"/>
              </a:spcBef>
              <a:defRPr/>
            </a:pPr>
            <a:endParaRPr lang="en-GB" b="1" u="sng" kern="0" dirty="0">
              <a:latin typeface="+mn-lt"/>
            </a:endParaRPr>
          </a:p>
          <a:p>
            <a:pPr marL="342900" indent="-342900">
              <a:lnSpc>
                <a:spcPct val="80000"/>
              </a:lnSpc>
              <a:spcBef>
                <a:spcPct val="20000"/>
              </a:spcBef>
              <a:buFont typeface="Arial" pitchFamily="34" charset="0"/>
              <a:buChar char="•"/>
              <a:defRPr/>
            </a:pPr>
            <a:r>
              <a:rPr lang="en-GB" sz="3200" b="1" kern="0" dirty="0" smtClean="0">
                <a:latin typeface="Corbel" pitchFamily="34" charset="0"/>
                <a:hlinkClick r:id="rId4"/>
              </a:rPr>
              <a:t>sbarnes@helston.cornwall.sch.uk</a:t>
            </a:r>
            <a:r>
              <a:rPr lang="en-GB" sz="3200" b="1" kern="0" dirty="0" smtClean="0">
                <a:latin typeface="Corbel" pitchFamily="34" charset="0"/>
              </a:rPr>
              <a:t> – response within 48hrs</a:t>
            </a:r>
          </a:p>
          <a:p>
            <a:pPr marL="342900" indent="-342900">
              <a:lnSpc>
                <a:spcPct val="80000"/>
              </a:lnSpc>
              <a:spcBef>
                <a:spcPct val="20000"/>
              </a:spcBef>
              <a:buFont typeface="Arial" pitchFamily="34" charset="0"/>
              <a:buChar char="•"/>
              <a:defRPr/>
            </a:pPr>
            <a:r>
              <a:rPr lang="en-GB" sz="3200" b="1" kern="0" dirty="0" smtClean="0">
                <a:latin typeface="Corbel" pitchFamily="34" charset="0"/>
              </a:rPr>
              <a:t>01326 572685 ext:350</a:t>
            </a:r>
          </a:p>
          <a:p>
            <a:pPr marL="342900" indent="-342900">
              <a:lnSpc>
                <a:spcPct val="80000"/>
              </a:lnSpc>
              <a:spcBef>
                <a:spcPct val="20000"/>
              </a:spcBef>
              <a:buFont typeface="Arial" pitchFamily="34" charset="0"/>
              <a:buChar char="•"/>
              <a:defRPr/>
            </a:pPr>
            <a:endParaRPr lang="en-GB" sz="3200" b="1" kern="0" dirty="0">
              <a:latin typeface="Corbel" pitchFamily="34" charset="0"/>
            </a:endParaRPr>
          </a:p>
          <a:p>
            <a:pPr>
              <a:lnSpc>
                <a:spcPct val="80000"/>
              </a:lnSpc>
              <a:spcBef>
                <a:spcPct val="20000"/>
              </a:spcBef>
              <a:defRPr/>
            </a:pPr>
            <a:endParaRPr lang="en-GB" sz="3200" b="1" kern="0" dirty="0" smtClean="0">
              <a:latin typeface="Corbel" pitchFamily="34" charset="0"/>
            </a:endParaRPr>
          </a:p>
          <a:p>
            <a:pPr marL="342900" indent="-342900">
              <a:lnSpc>
                <a:spcPct val="80000"/>
              </a:lnSpc>
              <a:spcBef>
                <a:spcPct val="20000"/>
              </a:spcBef>
              <a:buFont typeface="Arial" pitchFamily="34" charset="0"/>
              <a:buChar char="•"/>
              <a:defRPr/>
            </a:pPr>
            <a:endParaRPr lang="en-GB" sz="3200" b="1" kern="0" dirty="0">
              <a:latin typeface="Corbel" pitchFamily="34" charset="0"/>
            </a:endParaRPr>
          </a:p>
          <a:p>
            <a:pPr>
              <a:lnSpc>
                <a:spcPct val="80000"/>
              </a:lnSpc>
              <a:spcBef>
                <a:spcPct val="20000"/>
              </a:spcBef>
              <a:defRPr/>
            </a:pPr>
            <a:endParaRPr lang="en-GB" sz="3200" b="1" kern="0" dirty="0" smtClean="0">
              <a:latin typeface="Corbel" pitchFamily="34" charset="0"/>
            </a:endParaRPr>
          </a:p>
          <a:p>
            <a:pPr marL="342900" indent="-342900">
              <a:lnSpc>
                <a:spcPct val="80000"/>
              </a:lnSpc>
              <a:spcBef>
                <a:spcPct val="20000"/>
              </a:spcBef>
              <a:defRPr/>
            </a:pPr>
            <a:endParaRPr lang="en-GB" sz="3200" b="1" kern="0" dirty="0" smtClean="0">
              <a:latin typeface="Corbel" pitchFamily="34" charset="0"/>
            </a:endParaRPr>
          </a:p>
          <a:p>
            <a:pPr>
              <a:lnSpc>
                <a:spcPct val="80000"/>
              </a:lnSpc>
              <a:spcBef>
                <a:spcPct val="20000"/>
              </a:spcBef>
              <a:defRPr/>
            </a:pPr>
            <a:endParaRPr lang="en-GB" sz="2800" b="1" kern="0" dirty="0">
              <a:latin typeface="+mn-lt"/>
            </a:endParaRPr>
          </a:p>
          <a:p>
            <a:pPr marL="342900" indent="-342900">
              <a:lnSpc>
                <a:spcPct val="80000"/>
              </a:lnSpc>
              <a:spcBef>
                <a:spcPct val="20000"/>
              </a:spcBef>
              <a:defRPr/>
            </a:pPr>
            <a:endParaRPr lang="en-US" sz="2800" kern="0" dirty="0">
              <a:latin typeface="+mn-lt"/>
            </a:endParaRPr>
          </a:p>
        </p:txBody>
      </p:sp>
      <p:sp>
        <p:nvSpPr>
          <p:cNvPr id="26629" name="Rectangle 4"/>
          <p:cNvSpPr>
            <a:spLocks noChangeArrowheads="1"/>
          </p:cNvSpPr>
          <p:nvPr/>
        </p:nvSpPr>
        <p:spPr bwMode="auto">
          <a:xfrm>
            <a:off x="1331913" y="333375"/>
            <a:ext cx="7056437" cy="519113"/>
          </a:xfrm>
          <a:prstGeom prst="rect">
            <a:avLst/>
          </a:prstGeom>
          <a:noFill/>
          <a:ln w="9525">
            <a:noFill/>
            <a:miter lim="800000"/>
            <a:headEnd/>
            <a:tailEnd/>
          </a:ln>
        </p:spPr>
        <p:txBody>
          <a:bodyPr>
            <a:spAutoFit/>
          </a:bodyPr>
          <a:lstStyle/>
          <a:p>
            <a:r>
              <a:rPr lang="en-GB" altLang="en-US" sz="2800" b="1" dirty="0" smtClean="0">
                <a:solidFill>
                  <a:srgbClr val="244CF8"/>
                </a:solidFill>
                <a:latin typeface="Corbel" pitchFamily="34" charset="0"/>
              </a:rPr>
              <a:t>Going forward together</a:t>
            </a:r>
            <a:endParaRPr lang="en-GB" altLang="en-US" sz="2800" b="1" dirty="0">
              <a:solidFill>
                <a:srgbClr val="244CF8"/>
              </a:solidFill>
              <a:latin typeface="Corbel" pitchFamily="34" charset="0"/>
            </a:endParaRPr>
          </a:p>
        </p:txBody>
      </p:sp>
      <p:sp>
        <p:nvSpPr>
          <p:cNvPr id="6" name="Line 6"/>
          <p:cNvSpPr>
            <a:spLocks noChangeShapeType="1"/>
          </p:cNvSpPr>
          <p:nvPr/>
        </p:nvSpPr>
        <p:spPr bwMode="auto">
          <a:xfrm>
            <a:off x="1331640" y="908720"/>
            <a:ext cx="7416824" cy="0"/>
          </a:xfrm>
          <a:prstGeom prst="line">
            <a:avLst/>
          </a:prstGeom>
          <a:noFill/>
          <a:ln w="28575">
            <a:solidFill>
              <a:srgbClr val="244CF8"/>
            </a:solidFill>
            <a:round/>
            <a:headEnd/>
            <a:tailEnd/>
          </a:ln>
        </p:spPr>
        <p:txBody>
          <a:bodyPr/>
          <a:lstStyle/>
          <a:p>
            <a:endParaRPr lang="en-GB"/>
          </a:p>
        </p:txBody>
      </p:sp>
      <p:pic>
        <p:nvPicPr>
          <p:cNvPr id="2" name="Picture 1"/>
          <p:cNvPicPr>
            <a:picLocks noChangeAspect="1"/>
          </p:cNvPicPr>
          <p:nvPr/>
        </p:nvPicPr>
        <p:blipFill>
          <a:blip r:embed="rId5"/>
          <a:stretch>
            <a:fillRect/>
          </a:stretch>
        </p:blipFill>
        <p:spPr>
          <a:xfrm>
            <a:off x="3059832" y="3143644"/>
            <a:ext cx="3240360" cy="3131309"/>
          </a:xfrm>
          <a:prstGeom prst="rect">
            <a:avLst/>
          </a:prstGeom>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1304" y="1273722"/>
            <a:ext cx="8134895" cy="994172"/>
          </a:xfrm>
        </p:spPr>
        <p:txBody>
          <a:bodyPr>
            <a:normAutofit fontScale="90000"/>
          </a:bodyPr>
          <a:lstStyle/>
          <a:p>
            <a:r>
              <a:rPr lang="en-GB" dirty="0" smtClean="0"/>
              <a:t>The Health and Social Care students have their mock exam in November and then the real exam for  </a:t>
            </a:r>
            <a:br>
              <a:rPr lang="en-GB" dirty="0" smtClean="0"/>
            </a:br>
            <a:r>
              <a:rPr lang="en-GB" dirty="0" smtClean="0"/>
              <a:t>Component 3 on the 7th of February 2020 </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58861" y="3861048"/>
            <a:ext cx="1930354" cy="2690634"/>
          </a:xfrm>
        </p:spPr>
      </p:pic>
      <p:sp>
        <p:nvSpPr>
          <p:cNvPr id="5" name="TextBox 4"/>
          <p:cNvSpPr txBox="1"/>
          <p:nvPr/>
        </p:nvSpPr>
        <p:spPr>
          <a:xfrm>
            <a:off x="161925" y="3284984"/>
            <a:ext cx="2874458" cy="3416320"/>
          </a:xfrm>
          <a:prstGeom prst="rect">
            <a:avLst/>
          </a:prstGeom>
          <a:noFill/>
          <a:ln>
            <a:solidFill>
              <a:schemeClr val="tx1"/>
            </a:solidFill>
          </a:ln>
        </p:spPr>
        <p:txBody>
          <a:bodyPr wrap="square" rtlCol="0">
            <a:spAutoFit/>
          </a:bodyPr>
          <a:lstStyle/>
          <a:p>
            <a:r>
              <a:rPr lang="en-GB" dirty="0"/>
              <a:t>For those revising for the external assessment for the Health and Social Care BTEC Tech Award. These books are published by the awarding body</a:t>
            </a:r>
          </a:p>
          <a:p>
            <a:r>
              <a:rPr lang="en-GB" dirty="0"/>
              <a:t>Cost £5.99 each  on average with amazon.</a:t>
            </a:r>
          </a:p>
          <a:p>
            <a:r>
              <a:rPr lang="en-GB" dirty="0"/>
              <a:t>The Practice assessment plus has  four full-length practice assessments.</a:t>
            </a:r>
          </a:p>
        </p:txBody>
      </p:sp>
      <p:sp>
        <p:nvSpPr>
          <p:cNvPr id="6" name="AutoShape 2" descr="data:image/jpeg;base64,/9j/4AAQSkZJRgABAQAAAQABAAD/2wBDABQODxIPDRQSEBIXFRQYHjIhHhwcHj0sLiQySUBMS0dARkVQWnNiUFVtVkVGZIhlbXd7gYKBTmCNl4x9lnN+gXz/2wBDARUXFx4aHjshITt8U0ZTfHx8fHx8fHx8fHx8fHx8fHx8fHx8fHx8fHx8fHx8fHx8fHx8fHx8fHx8fHx8fHx8fHz/wAARCAElAM8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rYoozEhKKSVHan+VH/wA80/75FEP+pT/dFPoAZ5Uf/PNP++RR5Uf/ADzT/vkU+igBnlR/880/75FHlR/880/75FPooAZ5Uf8AzzT/AL5FHlR/880/75FPooAZ5Uf/ADzT/vkUeVH/AM80/wC+RT6KAGeVH/zzT/vkUeVH/wA80/75FPooAZ5Uf/PNP++RR5Uf/PNP++RT6KAGeVH/AM80/wC+RR5Uf/PNP++RT6KAGeVH/wA80/75FHlR/wDPNP8AvkU+igBnlR/880/75FHlR/8APNP++RT6KAGeVH/zzT/vkUeVH/zzT/vkU+igBnlR/wDPNP8AvkUeVH/zzT/vkU+igBnlR/8APNP++RUVzGiwMVRQeOQPerFQ3f8Ax7v+H86AHw/6lP8AdFPpkP8AqU/3RQ8saHDuqnrycUAPophmjABMigHoSRg037RCRnzY8f7woAloqP7RD/z1T0+8KXzY8geYuSMgZ60APoqP7RDkDzY8noNwpzSImN7Bc9MnFADqKYZolALSIAehLDBpPPiIyJUx67hQBJRTFljcEpIrAdSDnFCSxucI6sevBzQA+iozPErFWlQMOoLDIoNxCvWVB9WFAElFMMsahSzqA3TJ60nnxDGZU56fMOaAJKKajpIMoysPUHNJ50e7b5i7vTPNAD6KiFxCek0Z/wCBClFxCRkSpjOPvCgCSimGaMKGMihT0OeDR50ezf5i7em7IxQA+impIkgyjqwHoc06gAqG7/493/D+dTVDd/8AHu/4fzoAfD/qU/3RWfqy75bcIhL55bZuAHv61oQ/6lP90UruiffdVz6nFAGC0WdLjiMTiSOU53Jux9PbpUxgjl0+XyISJIm3ZKbd5wM4HYH0rX82PAPmJg9DuFKrK3KkH6GgDEuYD/ZG9of307hyqp93vj24p8qqb6OSC3YjcmVaPjHGCD2x6VtUUAYMccSXkjvAzKZRsURYI54O7sB6Ve1hd1ugClm3cYGcetX2IVSWIAHUntSI6P8AcdW+hzQBixW+60uDLA+1GLxZXG4kY+7/AJ/Smtbq2jl/JcTuFVhs7jPOPxPNb1NV0cnaysR1waAMTyRJaSpBE29SpkYR7BIOeAvtV+zETXDPBaNCuzBYjbnnpj+tXqKAMfUYI0voWWFpPMfMp27uOAP5VFd20UV4o8omFIgDmLfux2z2OO9btFAGOURLlZprZ5IGiURrt3bOBwaZcx4a0CwNFtDbvk8zaD0B9fp2zW3SEhQSSAPU0AUNGG2xA2MhDHO5cE+/5YqiHZb/AO1eQ2wyY2BDnHTP9a3EdXG5GDD1BzTqAMCe2lt7mYQxgxo3nAbM56cf/WqSa2KWUECxYklbfI23O32OPrituigDEZvM0pUMLiWNsD93z9RTY4/LtbyOWJi5YMoWP5TxwQO1btFAGTYoftFsYoWjCxYmO3AJx+pzWtRRQAVDd/8AHu/4fzqaobv/AI93/D+dAD4f9Sn+6KyPEtpHLax3DBjJC2FAPB3YBrXh/wBSn+6KyvEa3M1qlvbxM6yH52VdxXGMYHvQBgSPa/YVVQReAkvjlMHt+QHTnrW9pzW2kaGtw+4BwGYcZZjwAKyZBf8A9iRWY06XcjkB9pJwOcn0zk/lVwW19f8AhsQtAYbmBsIrceYAMZ56ZyfyoAkXxFJFJC19ZtBbznEcm7P4nj/PvVvUdVntZ/IttPnuXxkttIQD64OaxI7BZkhgXRH38CVpJZEU8c4OeP1+lWNYgvpNWBNtLc26qPJWNioBx1z25zkn2oA1rS7t9bsZUKEKQY5UJ6ZHrWVoW23W7ktovMkijUbAeWPPf8KNBe9shdpJYyn5BIGI2726Y6f5xUvh9riO9niltJI0dARIykcj8Pf9KAGaA0159sSYPLFOp8ycnB3YAxjtwazrG9fTr2draE3TsoVsHCoAep44rV0ZryxS4hlsmEcalxjqzAAYHY5x2qjp0V8j6hHNYSrHPD8vGORnj6nP6UAdJp16moWizopXPDKeqkdRS3139itzL5E05zgJEm5iaz/DrTrDLDPZSW21twLdGz6flUviBLx9P22IYtvG8L1K4P49cUAR2WttLdLbXto9pLJ/qwTnP6CodQ1+ez1FrRdPaTGCrb8bl456fUde1ZMcF7bXVrPFptxsjK4RjnPUMc/w1b1sXja3HPBZ3EyQeWAqj5XIJbOfxxQBraXqpvpXhljEUqjcFDZyM4PbsazdW1WO/wDP0+K1eeEcSyhsbSD16cgHHPSpcXcPidpktHaCQBGcDA5C5OfbFRGC9sHuIIbQzLMuzcB1HPOemcE8E0AXPDiKkNzsAC+ZgfgB/jWzWH4fe6DzxzWUkEJO5Hk4J4Axjt3NblABRRRQAUUUUAFFFFABUN3/AMe7/h/Opqhu/wDj3f8AD+dAD4f9Sn+6KSaaK3jMk0iRoP4nOBSw/wCpT/dFY/iS0mmjiuIVEnkBsqc8Z/iwPp+tAGtHcQy7fKljfcNw2sDketS1zOhpZTag9/BKYCIzm1YfdHGWBzyOOuO9Pn8R3RBms7NZLZG2s7N09Mnt29etAHR0Vjy6/ENIjvoYjI0jbFj3Yw3fJ9OP5etVLfxDeCa2ju7EL9pkUI4JXCk4zgg5/OgDeNxCJxAZYxMRuEe4biPXFS1zaSJL4rjNxZbLhNyJKJOMbTgke4qze6vfw3TpBp58qL7zyNjePVQO3v8AnigDXmmigTfNIkaZxudgBmiKaKdd0MiSKDjKMCP0rOmmt9X0KWYxkpsZtrdVZc+noRTfDhRrOZkGAZT/AOgigDXqFru2WXymuIhJ/dLjP5VU1yaSKyVYiQ0jhMg4PQnr+GPxrP0fSLa4sRNOu7czAIh2qACR+PI70Absc8UrOsciuyHDBTnafQ1JWTY2T6RFdyKWuQcbI4wA2Bnj681Vi1+6jmQ39kIIJG2qVbcyn3/MccGgDoKKwtZ1q70y6Ki2QwkAozE5c9wKLbWrkW9xc6haG3iBUQJghnzng5+goA3KWubXxHcQvC99bxrbzHgxvkoPU8n+QrpKACiiigAooooAKKKKACobv/j3f8P51NUN3/x7v+H86AHw/wCpT/dFZesx6k91aNp27Ckl/nwpxggEZ571qQ/6lP8AdFPoA5uy0u6m1hry5t0to2Vg6qRySMYGPzzUK6bq1qJrOOKOW1lON3A49eoOcda6qigDn5tBlbR/JR1+0bi+OinIxj24Ap1kddnvYvtQjhhi4Y7R+89e55+mB/Kt6igDmJYNTOux3i2hZVkAzxtxjaTjOc4qG80vUZNQunNr9o8wny5TJjYM+meeOMe1dbRQBzliupW+jT2z2RB3lFGRu2NnJ9DjNWvDwvI454ru28gBgyEnrnqPwwPzrZooAr31qt5atCTgnBU+hHIrGii1qyVoIY0aIkkMApIz125I/UV0NFAGGul3UWnXZjf/AEucdA2O/OT3Y881iNpWpLboY9O2umcsHBMjZ6kZ4GPSu3ooA5nW7bUtQNuRaAiNA2FYffIGQcnoMVcvLW91bQ1E0a294CX2A8Z5GM+4NbVFAHKx2FxMsUA0W3j24EjynKt6nr/jXUgAAAdBS0UAFFFFABRRRQAUUUUAFQ3f/Hu/4fzqaobv/j3f8P50AVReSIoUKuFGKX7bJ/dX8qrHqaKqxjzMsi9k/urQb2T+6oqvmkosHMyx9tl9F/Kk+2y/7P5VHEqSPtd9o7H3qb7PHxmQjPTPGfpRoP3hv2yb/Z/Kj7ZN/s/lSGDZIoZwEbo1ONvGv3nIHqcCjQPeE+2THuB+FJ9rmH8Q/KkmgMOGB3Kf0oihWRclufQdqNBe9ew/7bL6L+VL9tkx91aZLCkaE7zu9KSKEyjJO1ew6mjQLyHG8lPQj8qPtU394flQYELbVlH+7xmhIFaWRSWG3GKNB+8H2mbu4/Kj7VN/e/QU4wRgbvM465yMUjW6K6hpMKRwfU0aC94QXU394flR9qm/vD8qWWBYkJL4PYHvTY7csoZztHXFGge8H2ub+8PypDdTH+PH0FPS3Rz8su4dwOtNhhWTd8+CDjH9aNA94b9pm/vn8qX7TN/f/Spfs0WdvnDd6ZFV5UEcpTJOPWgHdD/tM39/9KPtM3/PQ/kKi69KU8UxXY/7RN/z0NJ50r/KzkqeoqPrTl60mNN3QEcnNJn0FBPNLTJYlHNFFACx/wCsXI/iFXZlQlGmYKV5UZqnE4V9zruA6fWpZrhJUxsOexJ6UmUmkgupVk2qhyBySe5qZwhUCQZBbA471UQqrAsu4elTSTq8ZXac9iexoGn3HXjMERSMKe9JajbGzk4yep7YpHnV4ijJliOvvQZ49pXy+MdO1AXV7izpvgO07iOc+tKhJtht4+T9abHcRxrt2E8dM0xJyjHaPkJ4HpQF0RRg7wEPzdj6VIXliZgSMuOT1yKkNwuDsjwT17VBnc+5+ecn3oJ2LTIBZE56qKrl2kaPzCMKQBipxdoBjyyV9KgjdUk3Mu4dhQU2TX4/1eT6064JMLYPHH5VHLcJJGVKHd2J7UyO4MQ2sNwoBtXGwhi37o4IHJqW24mcMMHHOfrSG54xGm0/pTYZljB3KSSeT3oErIlmMe4iMHz+xFV33biZM7u+etT/AGmLfuMZ3euBmoZZPNlLqCB70AxvQcCjHFHPWmn60yRw5pR1pu405T81DGt0Ic5NB/GjuaXPagGTfZmH8f6VHLCY8fNuz7VbjQpGqjj1/rVa5Hzhl6MMH60htaDltiVyWCk9BSG3dXVOMkZ+lPjdZUEcww3Y9M02QywzKXO/j8xQOyHC1JOEcH14pscBkQMGAz2qXaJcyW7bZCOR/jUdpwX7dM/rQFlcd9jb++M/So0hZnYbgApwT606bZG5eJiZd3I649aZFOVclxkMck46GgHa4rwFYzIGDKO470q2x2glgGPQU6WIiImFv3R5K/4UJIk6iOQFXHT3PqKAsrjDAwl8skA43cUPblULB84GcYpJFdbmMSncSRg/jVsv+8KYz8uRQFkU4ozLnBAA7mnPblF3b884xipVxAgVf4mwD/n2qO74RAO5NAWSQos2PG8enSmyWhjUvvBAHpUyhGtgJDhdoyarO2zdHCxMR68UA7IkW23Kp34LDOMVHHC0jupcKV9e9S22Vt3YdiT+lSqgeRJlIAxjr1FAJJlcW2ZNnmdBnOKebQj+P9Kb5hhuJWVQcnvUsS/6KWzxtPH50BoyF7ZgVAYHd+lO+yEkKkik9+KYLkhUUL9zsO9WF2zfvIW2y4wf/r0ArMpkYJHcHFKv3qGYBiG+9nmhSCeKb2JW4cZp0ewODIMrTT1NJigOpYlkik27iSQetLLLFJGVOSeo46Gq1LSsPmLDSwuqK6k7RwfSl+0q0yschVB5xVWiiwczLSzxKzOqkM3UUyKWNdxbIZjkkVBmiiwcxaWW3Ehk5DHvzSC4jBlJBYOeBjqKrU7Y45KN+VAczJmmjSExxA8+valeeB9m9SdvIPvVVgVPzAj60u1sZKnH0osF2TmdJJldgQqDjjvRJOhlR0zkcMfUVXpaLBdlgzRtMpOdiDj60lxLHJGApJYHgkYqA4qxDA8cgMiArjvg80DTbF82Hbt524xj2pDLCkLpGSMg8c9abNA+9nVRs68Y4qDrQK7RajmgSPZg4YfMPWo7adYyVkzt6jjOKhPA96QCnYLsfK++VmX7pNWUuIUXZztxjGKqUuKVgvYkidI7guAQnOMVKs8IkMgRgx6+9VuKM+lOwXBzvkLEdTmhR82aKUHmhiW6A96KQ9T9aPxoE9w/CijmjNAC0lFGfxoAUCkoyKMgUAKBjk1cEjyQbyQWwSqjvVInNX4Y2jh28bwOD2zSZcRvMlsxmXB2nIPamRuzW2SeikVBNNK5KSNwDggdKsxwv9nKcZI/Cgd77FcQZj3hweM4xTnt9iFt4OOcY61JbKHt2QEbuR9Ke0J+ylARkDr60XFZEC24ZQzyBN3TIqRd6T+XLKSpHU8Use/yUGFkB7EdKhuVVZMLjpyB2oDZBNK5d0DfJnAA9KixSHrS0yb3EA70tFGaBBRRmk5NABS0uPWjH5UAIBQMbgKXI7dKRfvChjjuL3oPA6UHqabQHUBS0lHegApaSlxQAdaOKKAKBBQSe7N+dFJ3oAUDNODOOjH86bj1ozQAcg5GQaPzozRmgBQW7MR+NJRn1NGcUAJzmlxigetGaACijd7GlB59aADHAJPXpS429awb60jZ57yOWae6VS/lsRtRQTwMj26Va8PNO+l5uN2N58vceQvH9c0h20uaeaTJNGKOh4piEPpSr94U0Zpyj5hQyluKaSg9aKBB2pcD6UlFAhce+aMUmaMk9KAFxzSHj60vSjIFACdvekUU40goAXHFJQaT6CgBaKSjtQAuBRkelGDSfQ0AGfaijoKTk9elAx2aMnPSkwKRmCruxn0A7n0oAqufIlcsygMwO5+iHp19fTp2psEkuxDaujwOSckbgOecH0zmkaJLyG5guY1kVWAB5Gcgflz/AEp2yONcW0YSORcAAYzyOMfTigZZSUszxsAsidcHII9RTwPeqcTHzo5Ac5JjJx14/qR/KrvAoEFKPvCkpVPIoYLcQ9aOnSlPU0lAmFFLijgUAIAaWjOaMe9ABSfWlpv1oAWjpSZ9qWgANJQ3OMUoFABRiikJ5xQApPYdKTmijPpQAuPWjgA+g6k01pFUhWPzHoo5J/Cs/UHnaRVktrhrQg/LCAzO3bfzwv8APvQPcviQOP3eXz0wOD+PSq0rhpNiMZpcYO0ZEf5dKW0tCAGkmzxzErkqpPXmpI7qFbj7GY2t358sOu1ZMf3SOD/OgCG0jkgQrcEeZKu/bxww7cde1EwLyK8ZAIJLngAKG6n8v5055luFPlK/yknecKFI78/n0qsY3mTybZiIcjzpz/EfQD0pARoxF/bxo4aIPuJGcAn1z/X/APXsHqax5dkU1sgUqqyAsD3bPOf51sN1oBhQo+YUUo+9TYLcQ9TR9aD1pcetAmJ1opaSgBaQmlxnrR06UAJ1ox6jFLmk5JoAMD1o4o+tIzhR9egAyaAFNH40zehON659M8/lQ00aEKXyx6KvJ/IUAP7UcDJOAPWmZlcfKojHq/J/KmiKCN900u9z08xhx9B2oAXzd/8AqlMnv0X8/wDCl8t2/wBY+B/dTj9ev8qlUhx8rAj2OaMUBcYqKi4RQo9qjl3ucADYp+YMcbj/AJxTnuIo1Zmb5V+8R0H49KrzSytZtJbNG4zzujPTP17UAh00qGQMQoxw3zbXH0//AF1DKsF1LAzSyP5D7kUkFd3qeM0y2s5TCXkljxIPlR0JDD161A4S2IEe5bg8EZ4HvSKHXJa41G2htYjHCwD3DL0bH8OPXtV2YTSWzxwptfOckgBQeQP6U22hVZDGo+REwccHPH9KijdxqKOfMCLlHDMDweAT+OP1oAjvJZJrcQzwqLgYCsGyC3bB/KtUbsDfjdjnHTNZt+nlzREHgyKAPQ5/z+laZxmmJiUo+9SUq9aGC3A/e6Ude1B4pOaBMXmikzRmgBTSYNHv3oz70ALgDrSZpcd+9NzQAvbnpVM3i71ZZEYTZMQ7sAOn4/1q1nmq76fBNcea4OQchRgDt/h+tAyODbJCiFGXzOm45Ij/AKcY/Op3gjMW+GJd44BAGfzqGVPscjzNhonwo9VHHFXFy8SlG25HXFAMjhiZEHmsXY+pzilnh81RhirDkGozeJh/lKsvryD+NVBfPICYydy8sQMqP8OKALF2iCEM4AkxjcpwR+IplqzyxkKAWTr5jk59DzmpYWS9jSUsCqcOh65Gc5qK03S3F2JQAG242+mT/iPzoGOa1kn3NLcbUPVUJwPap8koUQCKFBjc/wDF6/h71WvXFqqyzmIKSACQRk9sgH9apSXUvm+W8TMr8fIDiP3ye3tQFi5cXC7WZnGApU7Txj2rM02Ca/Es6sBFG2GZh98+g/z1NUr68WSdbOVjCjHEj7cce319fetqMExR29ruhtkIUAEjJPQfzJpD2Ltu4GcffZA6g9xk8/ypLSNSs+87i5wzeoxn+pqRo1QsU+XZHtUegqLTubd/UPg/XAoJIbtGlTcnM0fyuO+ezY9OlWrW6S7jyvEi/fX0Pt7U91YMJYwd6jBH94elZ07C3ukuYTlW5wf4geoz9aYbmpSj71MikjnjEkTblPB9j3B96evUUMFuHc0UHqRVa4uHjfyrdFaQDc7OcLGPc00rkydizj2oxVBbyeIq1x5MsDHaZYWzsPvVx5oon2SSqjY3YJxx6/Shqwk7jsUU7BpADSKG4FITzTyKaBjk0ACrnrT/AKUnWmyKzKAjbSDnjv7UARXb4iIAB5HB7nt/j+VRW8U8Mf8ApMmUc7dmc7Qe+fr/ADqVI5FcM3zkfdBIAX9KJWlZlQxDZwSwbPIOcfp+tAyvZQJIku8FlD7dp6cevr1q40SPCYdoWMjACjGPpUEDypHtNs5YkljlQP50kz3ZcFID5W3BXeAc+uaAIRb77pBJKwZ0zvTjcR0z+FOuVNopuFOZExjJ4cdMVJE0w+Zrcb8YJ3jgeg9qq6vJNsjBt90W4cBsknt05x/n0oGR32mLqkqPNcOVxnYvyhfwxmp7SzSJSIjPPHGMJ5nO4/px/n1FLb3zm1lZ1ZQuAink+/TiqsMxt7eO3t5S0z8gE5GO+R7c/kPxAG3Uc8lxiCHzbiHBwy5KZ6Z9M1pRhTcxQorgIpkdm4JJ45HrVLT5pkuWEgEahclifvNioo52W7d/ObzWkzweCnRR+Hp1zSA07zzPKnCEI+AVb1HPH1zmmaUxe0d2+80hyAc4IAH9M/jVbUGMmWgeWXJG9VUcD2zj+dWbGRI7KKMqUYAkrjGOSaBdC4Dz9Kgnhjx5jR7kB3MB1HuKesqt90Mce1EjMYmCK248dOlMRk2V2x1EiGJ1SVzu3KRkZ6n/AOvW2B81VrSKWLzJJ33Sy43D0A//AF1YX7w5pdCuqD+L8axr4GPVQX+6zKw9xxW13NRzQQ3ChZkDgdD3H41cJWMqkebYzbmVZ7ue1tEfM8oMjP7HsOwq5cWzT3+DuW3a3aJnGO5HHPsOuKmgghtgRBGFz1PUn8aeOlEnfYcE46szkt7qONVIlZlbaQHAUruyCOc8DtxSR21yUPneaHWEKhWT+PLc4zg8Eda0s0mcVJdygIb3a4Y/OVAjZWwEO4kkjJ7EevTFPs4Z4p0aTeFMbh9z7vm3gr39M1dHTNIKAuOPtSUUmeKBC0ZpKMUAGTSHNKaKAAZFAzRRigYbu/TFLkde9JigigQu7PWkPPYUmKUCgA2g9QD9aTykx9xfyp1HOKAGlEHRF/KlAwOKBS9qAEpV+8KSlXqKGNbodj3o2+9FFRdm3JETZ70u33ooouw5IibPejZ70UUXYciF2+9G2iii7DkiG33pNvvRRRdhyINvvS7Peiii7DkiJs96NnvRRRdhyINmO9Lt96KKLsOSIbfek2e9FFF2HJENvvS7aKKLsOSIbfejb70UUXYckRNvvRt96KKLsOSIbPelC4Oc0UUXYcqP/9k="/>
          <p:cNvSpPr>
            <a:spLocks noChangeAspect="1" noChangeArrowheads="1"/>
          </p:cNvSpPr>
          <p:nvPr/>
        </p:nvSpPr>
        <p:spPr bwMode="auto">
          <a:xfrm>
            <a:off x="47625" y="75485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9465" y="3430674"/>
            <a:ext cx="2307138" cy="3270630"/>
          </a:xfrm>
          <a:prstGeom prst="rect">
            <a:avLst/>
          </a:prstGeom>
        </p:spPr>
      </p:pic>
    </p:spTree>
    <p:extLst>
      <p:ext uri="{BB962C8B-B14F-4D97-AF65-F5344CB8AC3E}">
        <p14:creationId xmlns:p14="http://schemas.microsoft.com/office/powerpoint/2010/main" val="19869913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The component 3 exam asks students to use the facts from </a:t>
            </a:r>
            <a:r>
              <a:rPr lang="en-GB" dirty="0"/>
              <a:t>a</a:t>
            </a:r>
            <a:r>
              <a:rPr lang="en-GB" dirty="0" smtClean="0"/>
              <a:t> case study  on one </a:t>
            </a:r>
            <a:r>
              <a:rPr lang="en-GB" smtClean="0"/>
              <a:t>person to</a:t>
            </a:r>
            <a:r>
              <a:rPr lang="en-GB" dirty="0" smtClean="0"/>
              <a:t>:</a:t>
            </a:r>
            <a:endParaRPr lang="en-GB" dirty="0"/>
          </a:p>
        </p:txBody>
      </p:sp>
      <p:sp>
        <p:nvSpPr>
          <p:cNvPr id="3" name="Content Placeholder 2"/>
          <p:cNvSpPr>
            <a:spLocks noGrp="1"/>
          </p:cNvSpPr>
          <p:nvPr>
            <p:ph idx="1"/>
          </p:nvPr>
        </p:nvSpPr>
        <p:spPr/>
        <p:txBody>
          <a:bodyPr>
            <a:normAutofit fontScale="62500" lnSpcReduction="20000"/>
          </a:bodyPr>
          <a:lstStyle/>
          <a:p>
            <a:pPr marL="0" indent="0">
              <a:buNone/>
            </a:pPr>
            <a:endParaRPr lang="en-GB" dirty="0"/>
          </a:p>
          <a:p>
            <a:pPr marL="0" indent="0">
              <a:buNone/>
            </a:pPr>
            <a:r>
              <a:rPr lang="en-GB" b="1" dirty="0"/>
              <a:t>Section A</a:t>
            </a:r>
            <a:endParaRPr lang="en-GB" dirty="0"/>
          </a:p>
          <a:p>
            <a:r>
              <a:rPr lang="en-GB" dirty="0"/>
              <a:t>Q1 Identify positive factors with reasons and  negative factors with reasons</a:t>
            </a:r>
          </a:p>
          <a:p>
            <a:r>
              <a:rPr lang="en-GB" dirty="0"/>
              <a:t>Q2 Explain the impact of a life event on an area  of development for that person.</a:t>
            </a:r>
          </a:p>
          <a:p>
            <a:r>
              <a:rPr lang="en-GB" dirty="0"/>
              <a:t>Q3 Explain what the data suggests about the person’s current physical health and their future physical health.</a:t>
            </a:r>
          </a:p>
          <a:p>
            <a:pPr marL="0" indent="0">
              <a:buNone/>
            </a:pPr>
            <a:r>
              <a:rPr lang="en-GB" dirty="0"/>
              <a:t> </a:t>
            </a:r>
          </a:p>
          <a:p>
            <a:pPr marL="0" indent="0">
              <a:buNone/>
            </a:pPr>
            <a:r>
              <a:rPr lang="en-GB" b="1" dirty="0"/>
              <a:t>Section B</a:t>
            </a:r>
            <a:endParaRPr lang="en-GB" dirty="0"/>
          </a:p>
          <a:p>
            <a:r>
              <a:rPr lang="en-GB" dirty="0"/>
              <a:t>Q 4 </a:t>
            </a:r>
            <a:r>
              <a:rPr lang="en-GB" dirty="0" smtClean="0"/>
              <a:t>Plan an appropriate health and wellbeing plan with targets and </a:t>
            </a:r>
            <a:r>
              <a:rPr lang="en-GB" dirty="0"/>
              <a:t>services and how they may help.</a:t>
            </a:r>
          </a:p>
          <a:p>
            <a:r>
              <a:rPr lang="en-GB" dirty="0"/>
              <a:t>Q5 </a:t>
            </a:r>
            <a:r>
              <a:rPr lang="en-GB" dirty="0" smtClean="0"/>
              <a:t>Provide a </a:t>
            </a:r>
            <a:r>
              <a:rPr lang="en-GB" dirty="0"/>
              <a:t>rationale for the plan. </a:t>
            </a:r>
          </a:p>
          <a:p>
            <a:r>
              <a:rPr lang="en-GB" dirty="0" smtClean="0"/>
              <a:t>Q6 Identify </a:t>
            </a:r>
            <a:r>
              <a:rPr lang="en-GB" dirty="0"/>
              <a:t>possible obstacles and </a:t>
            </a:r>
            <a:r>
              <a:rPr lang="en-GB" dirty="0" smtClean="0"/>
              <a:t>explain how </a:t>
            </a:r>
            <a:r>
              <a:rPr lang="en-GB" dirty="0"/>
              <a:t>they can be overcome. </a:t>
            </a:r>
          </a:p>
          <a:p>
            <a:endParaRPr lang="en-GB" dirty="0"/>
          </a:p>
        </p:txBody>
      </p:sp>
    </p:spTree>
    <p:extLst>
      <p:ext uri="{BB962C8B-B14F-4D97-AF65-F5344CB8AC3E}">
        <p14:creationId xmlns:p14="http://schemas.microsoft.com/office/powerpoint/2010/main" val="3764680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Help for Health and Social Care students</a:t>
            </a:r>
            <a:endParaRPr lang="en-GB" dirty="0"/>
          </a:p>
        </p:txBody>
      </p:sp>
      <p:sp>
        <p:nvSpPr>
          <p:cNvPr id="3" name="Content Placeholder 2"/>
          <p:cNvSpPr>
            <a:spLocks noGrp="1"/>
          </p:cNvSpPr>
          <p:nvPr>
            <p:ph idx="1"/>
          </p:nvPr>
        </p:nvSpPr>
        <p:spPr/>
        <p:txBody>
          <a:bodyPr/>
          <a:lstStyle/>
          <a:p>
            <a:r>
              <a:rPr lang="en-GB" dirty="0" smtClean="0"/>
              <a:t>Students can access after school help every Friday 3. 15 to 5 pm  .</a:t>
            </a:r>
          </a:p>
          <a:p>
            <a:r>
              <a:rPr lang="en-GB" dirty="0" smtClean="0"/>
              <a:t>They can have help with improving their course work or with exam practice.</a:t>
            </a:r>
          </a:p>
          <a:p>
            <a:pPr marL="0" indent="0">
              <a:buNone/>
            </a:pPr>
            <a:endParaRPr lang="en-GB" dirty="0" smtClean="0"/>
          </a:p>
          <a:p>
            <a:endParaRPr lang="en-GB" dirty="0"/>
          </a:p>
        </p:txBody>
      </p:sp>
    </p:spTree>
    <p:extLst>
      <p:ext uri="{BB962C8B-B14F-4D97-AF65-F5344CB8AC3E}">
        <p14:creationId xmlns:p14="http://schemas.microsoft.com/office/powerpoint/2010/main" val="31247308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GB"/>
          </a:p>
        </p:txBody>
      </p:sp>
      <p:pic>
        <p:nvPicPr>
          <p:cNvPr id="204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6908" y="1028700"/>
            <a:ext cx="1138238" cy="10846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866775" y="-29318"/>
            <a:ext cx="7410450" cy="6840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20116800" algn="l"/>
              </a:tabLst>
              <a:defRPr>
                <a:solidFill>
                  <a:schemeClr val="tx1"/>
                </a:solidFill>
                <a:latin typeface="Arial" panose="020B0604020202020204" pitchFamily="34" charset="0"/>
              </a:defRPr>
            </a:lvl1pPr>
            <a:lvl2pPr eaLnBrk="0" fontAlgn="base" hangingPunct="0">
              <a:spcBef>
                <a:spcPct val="0"/>
              </a:spcBef>
              <a:spcAft>
                <a:spcPct val="0"/>
              </a:spcAft>
              <a:tabLst>
                <a:tab pos="-20116800" algn="l"/>
              </a:tabLst>
              <a:defRPr>
                <a:solidFill>
                  <a:schemeClr val="tx1"/>
                </a:solidFill>
                <a:latin typeface="Arial" panose="020B0604020202020204" pitchFamily="34" charset="0"/>
              </a:defRPr>
            </a:lvl2pPr>
            <a:lvl3pPr eaLnBrk="0" fontAlgn="base" hangingPunct="0">
              <a:spcBef>
                <a:spcPct val="0"/>
              </a:spcBef>
              <a:spcAft>
                <a:spcPct val="0"/>
              </a:spcAft>
              <a:tabLst>
                <a:tab pos="-20116800" algn="l"/>
              </a:tabLst>
              <a:defRPr>
                <a:solidFill>
                  <a:schemeClr val="tx1"/>
                </a:solidFill>
                <a:latin typeface="Arial" panose="020B0604020202020204" pitchFamily="34" charset="0"/>
              </a:defRPr>
            </a:lvl3pPr>
            <a:lvl4pPr eaLnBrk="0" fontAlgn="base" hangingPunct="0">
              <a:spcBef>
                <a:spcPct val="0"/>
              </a:spcBef>
              <a:spcAft>
                <a:spcPct val="0"/>
              </a:spcAft>
              <a:tabLst>
                <a:tab pos="-20116800" algn="l"/>
              </a:tabLst>
              <a:defRPr>
                <a:solidFill>
                  <a:schemeClr val="tx1"/>
                </a:solidFill>
                <a:latin typeface="Arial" panose="020B0604020202020204" pitchFamily="34" charset="0"/>
              </a:defRPr>
            </a:lvl4pPr>
            <a:lvl5pPr eaLnBrk="0" fontAlgn="base" hangingPunct="0">
              <a:spcBef>
                <a:spcPct val="0"/>
              </a:spcBef>
              <a:spcAft>
                <a:spcPct val="0"/>
              </a:spcAft>
              <a:tabLst>
                <a:tab pos="-20116800" algn="l"/>
              </a:tabLst>
              <a:defRPr>
                <a:solidFill>
                  <a:schemeClr val="tx1"/>
                </a:solidFill>
                <a:latin typeface="Arial" panose="020B0604020202020204" pitchFamily="34" charset="0"/>
              </a:defRPr>
            </a:lvl5pPr>
            <a:lvl6pPr eaLnBrk="0" fontAlgn="base" hangingPunct="0">
              <a:spcBef>
                <a:spcPct val="0"/>
              </a:spcBef>
              <a:spcAft>
                <a:spcPct val="0"/>
              </a:spcAft>
              <a:tabLst>
                <a:tab pos="-20116800" algn="l"/>
              </a:tabLst>
              <a:defRPr>
                <a:solidFill>
                  <a:schemeClr val="tx1"/>
                </a:solidFill>
                <a:latin typeface="Arial" panose="020B0604020202020204" pitchFamily="34" charset="0"/>
              </a:defRPr>
            </a:lvl6pPr>
            <a:lvl7pPr eaLnBrk="0" fontAlgn="base" hangingPunct="0">
              <a:spcBef>
                <a:spcPct val="0"/>
              </a:spcBef>
              <a:spcAft>
                <a:spcPct val="0"/>
              </a:spcAft>
              <a:tabLst>
                <a:tab pos="-20116800" algn="l"/>
              </a:tabLst>
              <a:defRPr>
                <a:solidFill>
                  <a:schemeClr val="tx1"/>
                </a:solidFill>
                <a:latin typeface="Arial" panose="020B0604020202020204" pitchFamily="34" charset="0"/>
              </a:defRPr>
            </a:lvl7pPr>
            <a:lvl8pPr eaLnBrk="0" fontAlgn="base" hangingPunct="0">
              <a:spcBef>
                <a:spcPct val="0"/>
              </a:spcBef>
              <a:spcAft>
                <a:spcPct val="0"/>
              </a:spcAft>
              <a:tabLst>
                <a:tab pos="-20116800" algn="l"/>
              </a:tabLst>
              <a:defRPr>
                <a:solidFill>
                  <a:schemeClr val="tx1"/>
                </a:solidFill>
                <a:latin typeface="Arial" panose="020B0604020202020204" pitchFamily="34" charset="0"/>
              </a:defRPr>
            </a:lvl8pPr>
            <a:lvl9pPr eaLnBrk="0" fontAlgn="base" hangingPunct="0">
              <a:spcBef>
                <a:spcPct val="0"/>
              </a:spcBef>
              <a:spcAft>
                <a:spcPct val="0"/>
              </a:spcAft>
              <a:tabLst>
                <a:tab pos="-20116800" algn="l"/>
              </a:tabLst>
              <a:defRPr>
                <a:solidFill>
                  <a:schemeClr val="tx1"/>
                </a:solidFill>
                <a:latin typeface="Arial" panose="020B0604020202020204" pitchFamily="34" charset="0"/>
              </a:defRPr>
            </a:lvl9pPr>
          </a:lstStyle>
          <a:p>
            <a:pPr defTabSz="685800">
              <a:tabLst>
                <a:tab pos="-15087600" algn="l"/>
              </a:tabLst>
            </a:pPr>
            <a:endParaRPr lang="en-GB" altLang="en-US"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defTabSz="685800">
              <a:tabLst>
                <a:tab pos="-15087600" algn="l"/>
              </a:tabLst>
            </a:pPr>
            <a:r>
              <a:rPr lang="en-GB" altLang="en-US"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Pearson Edexcel (9-1) Business</a:t>
            </a:r>
            <a:endParaRPr lang="en-GB" altLang="en-US" sz="2000" dirty="0"/>
          </a:p>
          <a:p>
            <a:pPr defTabSz="685800">
              <a:tabLst>
                <a:tab pos="-15087600" algn="l"/>
              </a:tabLst>
            </a:pPr>
            <a:r>
              <a:rPr lang="en-GB" alt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altLang="en-US" sz="2000" dirty="0"/>
          </a:p>
          <a:p>
            <a:pPr defTabSz="685800">
              <a:tabLst>
                <a:tab pos="-15087600" algn="l"/>
              </a:tabLst>
            </a:pPr>
            <a:r>
              <a:rPr lang="en-GB" altLang="en-US" sz="2000" b="1"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GCSE Business</a:t>
            </a:r>
            <a:endParaRPr lang="en-GB" altLang="en-US" sz="2000" dirty="0"/>
          </a:p>
          <a:p>
            <a:pPr defTabSz="685800">
              <a:tabLst>
                <a:tab pos="-15087600" algn="l"/>
              </a:tabLst>
            </a:pPr>
            <a:r>
              <a:rPr lang="en-GB" alt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altLang="en-US" sz="2000" dirty="0">
              <a:latin typeface="+mn-lt"/>
            </a:endParaRPr>
          </a:p>
          <a:p>
            <a:pPr defTabSz="685800">
              <a:tabLst>
                <a:tab pos="-15087600" algn="l"/>
              </a:tabLst>
            </a:pPr>
            <a:r>
              <a:rPr lang="en-GB" altLang="en-US" sz="2000" b="1" dirty="0">
                <a:solidFill>
                  <a:srgbClr val="000000"/>
                </a:solidFill>
                <a:latin typeface="+mn-lt"/>
                <a:ea typeface="Times New Roman" panose="02020603050405020304" pitchFamily="18" charset="0"/>
                <a:cs typeface="Calibri" panose="020F0502020204030204" pitchFamily="34" charset="0"/>
              </a:rPr>
              <a:t>What to revise?</a:t>
            </a:r>
            <a:endParaRPr lang="en-GB" altLang="en-US" sz="2000" b="1" dirty="0">
              <a:latin typeface="+mn-lt"/>
            </a:endParaRPr>
          </a:p>
          <a:p>
            <a:pPr defTabSz="685800">
              <a:tabLst>
                <a:tab pos="-15087600" algn="l"/>
              </a:tabLst>
            </a:pPr>
            <a:r>
              <a:rPr lang="en-GB" altLang="en-US" sz="2000" dirty="0">
                <a:solidFill>
                  <a:srgbClr val="000000"/>
                </a:solidFill>
                <a:latin typeface="+mn-lt"/>
                <a:ea typeface="Times New Roman" panose="02020603050405020304" pitchFamily="18" charset="0"/>
                <a:cs typeface="Calibri" panose="020F0502020204030204" pitchFamily="34" charset="0"/>
              </a:rPr>
              <a:t>Theme 1:  Investigating Small Business</a:t>
            </a:r>
            <a:endParaRPr lang="en-GB" altLang="en-US" sz="2000" dirty="0">
              <a:latin typeface="+mn-lt"/>
            </a:endParaRPr>
          </a:p>
          <a:p>
            <a:pPr defTabSz="685800">
              <a:tabLst>
                <a:tab pos="-15087600" algn="l"/>
              </a:tabLst>
            </a:pPr>
            <a:r>
              <a:rPr lang="en-GB" altLang="en-US" sz="2000" dirty="0">
                <a:solidFill>
                  <a:srgbClr val="000000"/>
                </a:solidFill>
                <a:latin typeface="+mn-lt"/>
                <a:ea typeface="Times New Roman" panose="02020603050405020304" pitchFamily="18" charset="0"/>
                <a:cs typeface="Calibri" panose="020F0502020204030204" pitchFamily="34" charset="0"/>
              </a:rPr>
              <a:t>Theme 2:  Building a Business</a:t>
            </a:r>
          </a:p>
          <a:p>
            <a:pPr defTabSz="685800">
              <a:tabLst>
                <a:tab pos="-15087600" algn="l"/>
              </a:tabLst>
            </a:pPr>
            <a:endParaRPr lang="en-GB" altLang="en-US" sz="2000" dirty="0">
              <a:latin typeface="+mn-lt"/>
            </a:endParaRPr>
          </a:p>
          <a:p>
            <a:pPr defTabSz="685800">
              <a:tabLst>
                <a:tab pos="-15087600" algn="l"/>
              </a:tabLst>
            </a:pPr>
            <a:r>
              <a:rPr lang="en-GB" altLang="en-US" sz="2000" b="1" dirty="0">
                <a:solidFill>
                  <a:srgbClr val="000000"/>
                </a:solidFill>
                <a:latin typeface="+mn-lt"/>
                <a:ea typeface="Times New Roman" panose="02020603050405020304" pitchFamily="18" charset="0"/>
                <a:cs typeface="Calibri" panose="020F0502020204030204" pitchFamily="34" charset="0"/>
              </a:rPr>
              <a:t>How to revise?</a:t>
            </a:r>
            <a:endParaRPr lang="en-GB" altLang="en-US" sz="2000" b="1" dirty="0">
              <a:latin typeface="+mn-lt"/>
            </a:endParaRPr>
          </a:p>
          <a:p>
            <a:pPr defTabSz="685800">
              <a:tabLst>
                <a:tab pos="-15087600" algn="l"/>
              </a:tabLst>
            </a:pPr>
            <a:r>
              <a:rPr lang="en-GB" altLang="en-US" sz="2000" dirty="0">
                <a:solidFill>
                  <a:srgbClr val="000000"/>
                </a:solidFill>
                <a:latin typeface="+mn-lt"/>
                <a:ea typeface="Times New Roman" panose="02020603050405020304" pitchFamily="18" charset="0"/>
                <a:cs typeface="Calibri" panose="020F0502020204030204" pitchFamily="34" charset="0"/>
              </a:rPr>
              <a:t>As well as your class notes (including your topic worksheets and learning log), make use of all the resources you have been given (all the below websites).  First, concentrate on the areas you feel less confident about and attend the after school revision sessions on Thursdays in room C02.</a:t>
            </a:r>
          </a:p>
          <a:p>
            <a:pPr defTabSz="685800">
              <a:tabLst>
                <a:tab pos="-15087600" algn="l"/>
              </a:tabLst>
            </a:pPr>
            <a:endParaRPr lang="en-GB" altLang="en-US" sz="2000" dirty="0">
              <a:solidFill>
                <a:srgbClr val="000000"/>
              </a:solidFill>
              <a:latin typeface="+mn-lt"/>
              <a:ea typeface="Times New Roman" panose="02020603050405020304" pitchFamily="18" charset="0"/>
              <a:cs typeface="Calibri" panose="020F0502020204030204" pitchFamily="34" charset="0"/>
            </a:endParaRPr>
          </a:p>
          <a:p>
            <a:pPr defTabSz="685800">
              <a:tabLst>
                <a:tab pos="-15087600" algn="l"/>
              </a:tabLst>
            </a:pPr>
            <a:r>
              <a:rPr lang="en-GB" altLang="en-US" sz="2000" b="1" dirty="0">
                <a:latin typeface="+mn-lt"/>
              </a:rPr>
              <a:t>Useful websites</a:t>
            </a:r>
          </a:p>
          <a:p>
            <a:pPr defTabSz="685800">
              <a:tabLst>
                <a:tab pos="-15087600" algn="l"/>
              </a:tabLst>
            </a:pPr>
            <a:r>
              <a:rPr lang="en-GB" altLang="en-US" sz="2000" dirty="0">
                <a:solidFill>
                  <a:srgbClr val="000000"/>
                </a:solidFill>
                <a:latin typeface="+mn-lt"/>
                <a:ea typeface="Times New Roman" panose="02020603050405020304" pitchFamily="18" charset="0"/>
                <a:cs typeface="Calibri" panose="020F0502020204030204" pitchFamily="34" charset="0"/>
                <a:hlinkClick r:id="rId3"/>
              </a:rPr>
              <a:t>http://www.hc-business.co.uk</a:t>
            </a:r>
            <a:endParaRPr lang="en-GB" altLang="en-US" sz="2000" dirty="0">
              <a:latin typeface="+mn-lt"/>
            </a:endParaRPr>
          </a:p>
          <a:p>
            <a:pPr defTabSz="685800">
              <a:tabLst>
                <a:tab pos="-15087600" algn="l"/>
              </a:tabLst>
            </a:pPr>
            <a:r>
              <a:rPr lang="en-GB" altLang="en-US" sz="2000" dirty="0">
                <a:solidFill>
                  <a:srgbClr val="000000"/>
                </a:solidFill>
                <a:latin typeface="+mn-lt"/>
                <a:ea typeface="Times New Roman" panose="02020603050405020304" pitchFamily="18" charset="0"/>
                <a:cs typeface="Calibri" panose="020F0502020204030204" pitchFamily="34" charset="0"/>
                <a:hlinkClick r:id="rId4"/>
              </a:rPr>
              <a:t>https://classroom.google.com</a:t>
            </a:r>
            <a:endParaRPr lang="en-GB" altLang="en-US" sz="2000" dirty="0">
              <a:latin typeface="+mn-lt"/>
            </a:endParaRPr>
          </a:p>
          <a:p>
            <a:pPr defTabSz="685800">
              <a:tabLst>
                <a:tab pos="-15087600" algn="l"/>
              </a:tabLst>
            </a:pPr>
            <a:r>
              <a:rPr lang="en-GB" altLang="en-US" sz="2000" dirty="0">
                <a:solidFill>
                  <a:srgbClr val="000000"/>
                </a:solidFill>
                <a:latin typeface="+mn-lt"/>
                <a:ea typeface="Times New Roman" panose="02020603050405020304" pitchFamily="18" charset="0"/>
                <a:cs typeface="Calibri" panose="020F0502020204030204" pitchFamily="34" charset="0"/>
                <a:hlinkClick r:id="rId5"/>
              </a:rPr>
              <a:t>https://app.senecalearning.com</a:t>
            </a:r>
            <a:endParaRPr lang="en-GB" altLang="en-US" sz="2000" dirty="0">
              <a:latin typeface="+mn-lt"/>
            </a:endParaRPr>
          </a:p>
          <a:p>
            <a:pPr defTabSz="685800">
              <a:tabLst>
                <a:tab pos="-15087600" algn="l"/>
              </a:tabLst>
            </a:pPr>
            <a:r>
              <a:rPr lang="en-GB" altLang="en-US" sz="2000" dirty="0">
                <a:solidFill>
                  <a:srgbClr val="000000"/>
                </a:solidFill>
                <a:latin typeface="+mn-lt"/>
                <a:ea typeface="Times New Roman" panose="02020603050405020304" pitchFamily="18" charset="0"/>
                <a:cs typeface="Calibri" panose="020F0502020204030204" pitchFamily="34" charset="0"/>
                <a:hlinkClick r:id="rId6"/>
              </a:rPr>
              <a:t>https://quizlet.com</a:t>
            </a:r>
            <a:r>
              <a:rPr lang="en-GB" altLang="en-US" sz="2000" dirty="0">
                <a:solidFill>
                  <a:srgbClr val="000000"/>
                </a:solidFill>
                <a:latin typeface="+mn-lt"/>
                <a:ea typeface="Times New Roman" panose="02020603050405020304" pitchFamily="18" charset="0"/>
                <a:cs typeface="Calibri" panose="020F0502020204030204" pitchFamily="34" charset="0"/>
              </a:rPr>
              <a:t> </a:t>
            </a:r>
            <a:endParaRPr lang="en-GB" altLang="en-US" sz="2000" dirty="0">
              <a:latin typeface="+mn-lt"/>
            </a:endParaRPr>
          </a:p>
          <a:p>
            <a:pPr defTabSz="685800">
              <a:tabLst>
                <a:tab pos="-15087600" algn="l"/>
              </a:tabLst>
            </a:pPr>
            <a:endParaRPr lang="en-GB" altLang="en-US" sz="2000" dirty="0"/>
          </a:p>
        </p:txBody>
      </p:sp>
    </p:spTree>
    <p:extLst>
      <p:ext uri="{BB962C8B-B14F-4D97-AF65-F5344CB8AC3E}">
        <p14:creationId xmlns:p14="http://schemas.microsoft.com/office/powerpoint/2010/main" val="34376444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Construction Revision 2019</a:t>
            </a:r>
            <a:endParaRPr lang="en-GB" dirty="0"/>
          </a:p>
        </p:txBody>
      </p:sp>
      <p:sp>
        <p:nvSpPr>
          <p:cNvPr id="3" name="Content Placeholder 2"/>
          <p:cNvSpPr>
            <a:spLocks noGrp="1"/>
          </p:cNvSpPr>
          <p:nvPr>
            <p:ph idx="1"/>
          </p:nvPr>
        </p:nvSpPr>
        <p:spPr>
          <a:xfrm>
            <a:off x="-23335" y="1700808"/>
            <a:ext cx="8229600" cy="4525963"/>
          </a:xfrm>
        </p:spPr>
        <p:txBody>
          <a:bodyPr/>
          <a:lstStyle/>
          <a:p>
            <a:r>
              <a:rPr lang="en-GB" dirty="0" smtClean="0"/>
              <a:t>A google classroom has been set up with all the necessary revision for this subject.</a:t>
            </a:r>
          </a:p>
          <a:p>
            <a:pPr marL="0" indent="0">
              <a:buNone/>
            </a:pPr>
            <a:r>
              <a:rPr lang="en-GB"/>
              <a:t>	</a:t>
            </a:r>
            <a:r>
              <a:rPr lang="en-GB" smtClean="0"/>
              <a:t>Code: </a:t>
            </a:r>
            <a:r>
              <a:rPr lang="en-GB"/>
              <a:t>2zpfpr</a:t>
            </a:r>
            <a:endParaRPr lang="en-GB" dirty="0" smtClean="0"/>
          </a:p>
          <a:p>
            <a:r>
              <a:rPr lang="en-GB" dirty="0" smtClean="0"/>
              <a:t>Past exams papers</a:t>
            </a:r>
          </a:p>
          <a:p>
            <a:r>
              <a:rPr lang="en-GB" dirty="0" smtClean="0"/>
              <a:t>Power points to support learning</a:t>
            </a:r>
          </a:p>
          <a:p>
            <a:r>
              <a:rPr lang="en-GB" dirty="0" smtClean="0"/>
              <a:t>This can also be found on hwdiary.com</a:t>
            </a:r>
          </a:p>
          <a:p>
            <a:endParaRPr lang="en-GB" dirty="0"/>
          </a:p>
          <a:p>
            <a:r>
              <a:rPr lang="en-GB" dirty="0" smtClean="0"/>
              <a:t>Any queries please contact Mr Philpott on</a:t>
            </a:r>
          </a:p>
          <a:p>
            <a:pPr marL="0" indent="0">
              <a:buNone/>
            </a:pPr>
            <a:r>
              <a:rPr lang="en-GB" dirty="0" smtClean="0"/>
              <a:t>nphilpott@helston.cornwall.sch.uk</a:t>
            </a:r>
            <a:endParaRPr lang="en-GB" dirty="0"/>
          </a:p>
        </p:txBody>
      </p:sp>
      <p:pic>
        <p:nvPicPr>
          <p:cNvPr id="4" name="Picture 3"/>
          <p:cNvPicPr>
            <a:picLocks noChangeAspect="1"/>
          </p:cNvPicPr>
          <p:nvPr/>
        </p:nvPicPr>
        <p:blipFill>
          <a:blip r:embed="rId2"/>
          <a:stretch>
            <a:fillRect/>
          </a:stretch>
        </p:blipFill>
        <p:spPr>
          <a:xfrm>
            <a:off x="7020272" y="2780928"/>
            <a:ext cx="1883500" cy="1270155"/>
          </a:xfrm>
          <a:prstGeom prst="rect">
            <a:avLst/>
          </a:prstGeom>
        </p:spPr>
      </p:pic>
    </p:spTree>
    <p:extLst>
      <p:ext uri="{BB962C8B-B14F-4D97-AF65-F5344CB8AC3E}">
        <p14:creationId xmlns:p14="http://schemas.microsoft.com/office/powerpoint/2010/main" val="14212354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ltLang="en-US"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OCR GCSE (9-1) Computer </a:t>
            </a:r>
            <a:r>
              <a:rPr lang="en-GB" altLang="en-US" b="1"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Science </a:t>
            </a:r>
            <a:r>
              <a:rPr lang="en-GB" alt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(J276)</a:t>
            </a:r>
            <a:endParaRPr lang="en-GB" sz="2400" dirty="0"/>
          </a:p>
        </p:txBody>
      </p:sp>
      <p:sp>
        <p:nvSpPr>
          <p:cNvPr id="5" name="Rectangle 4"/>
          <p:cNvSpPr/>
          <p:nvPr/>
        </p:nvSpPr>
        <p:spPr>
          <a:xfrm>
            <a:off x="1074079" y="2125266"/>
            <a:ext cx="6058241" cy="4224233"/>
          </a:xfrm>
          <a:prstGeom prst="rect">
            <a:avLst/>
          </a:prstGeom>
          <a:solidFill>
            <a:schemeClr val="accent2">
              <a:lumMod val="20000"/>
              <a:lumOff val="80000"/>
            </a:schemeClr>
          </a:solidFill>
        </p:spPr>
        <p:txBody>
          <a:bodyPr wrap="square">
            <a:spAutoFit/>
          </a:bodyPr>
          <a:lstStyle/>
          <a:p>
            <a:pPr eaLnBrk="0" hangingPunct="0">
              <a:tabLst>
                <a:tab pos="-15087600" algn="l"/>
              </a:tabLst>
            </a:pPr>
            <a:r>
              <a:rPr lang="en-GB" altLang="en-US" sz="825"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altLang="en-US" sz="750" dirty="0"/>
          </a:p>
          <a:p>
            <a:pPr eaLnBrk="0" hangingPunct="0">
              <a:tabLst>
                <a:tab pos="-15087600" algn="l"/>
              </a:tabLst>
            </a:pPr>
            <a:r>
              <a:rPr lang="en-GB" altLang="en-US" sz="825"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GB" altLang="en-US" dirty="0"/>
          </a:p>
          <a:p>
            <a:pPr eaLnBrk="0" hangingPunct="0">
              <a:tabLst>
                <a:tab pos="-15087600" algn="l"/>
              </a:tabLst>
            </a:pPr>
            <a:r>
              <a:rPr lang="en-GB" altLang="en-US" b="1" dirty="0">
                <a:solidFill>
                  <a:srgbClr val="FF0000"/>
                </a:solidFill>
                <a:ea typeface="Times New Roman" panose="02020603050405020304" pitchFamily="18" charset="0"/>
                <a:cs typeface="Calibri" panose="020F0502020204030204" pitchFamily="34" charset="0"/>
              </a:rPr>
              <a:t>What to </a:t>
            </a:r>
            <a:r>
              <a:rPr lang="en-GB" altLang="en-US" b="1" dirty="0" smtClean="0">
                <a:solidFill>
                  <a:srgbClr val="FF0000"/>
                </a:solidFill>
                <a:ea typeface="Times New Roman" panose="02020603050405020304" pitchFamily="18" charset="0"/>
                <a:cs typeface="Calibri" panose="020F0502020204030204" pitchFamily="34" charset="0"/>
              </a:rPr>
              <a:t>revise</a:t>
            </a:r>
          </a:p>
          <a:p>
            <a:pPr eaLnBrk="0" hangingPunct="0">
              <a:tabLst>
                <a:tab pos="-15087600" algn="l"/>
              </a:tabLst>
            </a:pPr>
            <a:r>
              <a:rPr lang="en-GB" altLang="en-US" dirty="0" smtClean="0">
                <a:solidFill>
                  <a:srgbClr val="000000"/>
                </a:solidFill>
                <a:ea typeface="Times New Roman" panose="02020603050405020304" pitchFamily="18" charset="0"/>
                <a:cs typeface="Calibri" panose="020F0502020204030204" pitchFamily="34" charset="0"/>
              </a:rPr>
              <a:t>Comp 01: Computer Systems (Mrs Hocking)</a:t>
            </a:r>
          </a:p>
          <a:p>
            <a:pPr eaLnBrk="0" hangingPunct="0">
              <a:tabLst>
                <a:tab pos="-15087600" algn="l"/>
              </a:tabLst>
            </a:pPr>
            <a:r>
              <a:rPr lang="en-GB" altLang="en-US" dirty="0" smtClean="0">
                <a:solidFill>
                  <a:srgbClr val="000000"/>
                </a:solidFill>
                <a:ea typeface="Times New Roman" panose="02020603050405020304" pitchFamily="18" charset="0"/>
                <a:cs typeface="Calibri" panose="020F0502020204030204" pitchFamily="34" charset="0"/>
              </a:rPr>
              <a:t>Comp 02: Computational Thinking, Algorithms and Programming (Mr Welsh)</a:t>
            </a:r>
          </a:p>
          <a:p>
            <a:pPr eaLnBrk="0" hangingPunct="0">
              <a:tabLst>
                <a:tab pos="-15087600" algn="l"/>
              </a:tabLst>
            </a:pPr>
            <a:endParaRPr lang="en-GB" altLang="en-US" dirty="0"/>
          </a:p>
          <a:p>
            <a:pPr eaLnBrk="0" hangingPunct="0">
              <a:tabLst>
                <a:tab pos="-15087600" algn="l"/>
              </a:tabLst>
            </a:pPr>
            <a:endParaRPr lang="en-GB" altLang="en-US" dirty="0">
              <a:solidFill>
                <a:srgbClr val="000000"/>
              </a:solidFill>
              <a:ea typeface="Times New Roman" panose="02020603050405020304" pitchFamily="18" charset="0"/>
              <a:cs typeface="Calibri" panose="020F0502020204030204" pitchFamily="34" charset="0"/>
            </a:endParaRPr>
          </a:p>
          <a:p>
            <a:pPr eaLnBrk="0" hangingPunct="0">
              <a:tabLst>
                <a:tab pos="-15087600" algn="l"/>
              </a:tabLst>
            </a:pPr>
            <a:r>
              <a:rPr lang="en-GB" altLang="en-US" b="1" dirty="0">
                <a:solidFill>
                  <a:srgbClr val="FF0000"/>
                </a:solidFill>
              </a:rPr>
              <a:t>Useful </a:t>
            </a:r>
            <a:r>
              <a:rPr lang="en-GB" altLang="en-US" b="1" dirty="0" smtClean="0">
                <a:solidFill>
                  <a:srgbClr val="FF0000"/>
                </a:solidFill>
              </a:rPr>
              <a:t>websites</a:t>
            </a:r>
          </a:p>
          <a:p>
            <a:pPr eaLnBrk="0" hangingPunct="0">
              <a:tabLst>
                <a:tab pos="-15087600" algn="l"/>
              </a:tabLst>
            </a:pPr>
            <a:r>
              <a:rPr lang="en-GB" altLang="en-US" dirty="0" smtClean="0">
                <a:hlinkClick r:id="rId2"/>
              </a:rPr>
              <a:t>https://cambridgegcsecomputing.org/</a:t>
            </a:r>
            <a:r>
              <a:rPr lang="en-GB" altLang="en-US" dirty="0" smtClean="0"/>
              <a:t>  (MOOC)</a:t>
            </a:r>
            <a:endParaRPr lang="en-GB" altLang="en-US" dirty="0"/>
          </a:p>
          <a:p>
            <a:pPr eaLnBrk="0" hangingPunct="0">
              <a:tabLst>
                <a:tab pos="-15087600" algn="l"/>
              </a:tabLst>
            </a:pPr>
            <a:r>
              <a:rPr lang="en-GB" altLang="en-US" dirty="0" smtClean="0">
                <a:solidFill>
                  <a:srgbClr val="000000"/>
                </a:solidFill>
                <a:ea typeface="Times New Roman" panose="02020603050405020304" pitchFamily="18" charset="0"/>
                <a:cs typeface="Calibri" panose="020F0502020204030204" pitchFamily="34" charset="0"/>
                <a:hlinkClick r:id="rId3"/>
              </a:rPr>
              <a:t>https</a:t>
            </a:r>
            <a:r>
              <a:rPr lang="en-GB" altLang="en-US" dirty="0">
                <a:solidFill>
                  <a:srgbClr val="000000"/>
                </a:solidFill>
                <a:ea typeface="Times New Roman" panose="02020603050405020304" pitchFamily="18" charset="0"/>
                <a:cs typeface="Calibri" panose="020F0502020204030204" pitchFamily="34" charset="0"/>
                <a:hlinkClick r:id="rId3"/>
              </a:rPr>
              <a:t>://classroom.google.com</a:t>
            </a:r>
            <a:endParaRPr lang="en-GB" altLang="en-US" dirty="0"/>
          </a:p>
          <a:p>
            <a:pPr eaLnBrk="0" hangingPunct="0">
              <a:tabLst>
                <a:tab pos="-15087600" algn="l"/>
              </a:tabLst>
            </a:pPr>
            <a:r>
              <a:rPr lang="en-GB" altLang="en-US" dirty="0">
                <a:solidFill>
                  <a:srgbClr val="000000"/>
                </a:solidFill>
                <a:ea typeface="Times New Roman" panose="02020603050405020304" pitchFamily="18" charset="0"/>
                <a:cs typeface="Calibri" panose="020F0502020204030204" pitchFamily="34" charset="0"/>
                <a:hlinkClick r:id="rId4"/>
              </a:rPr>
              <a:t>https://app.senecalearning.com</a:t>
            </a:r>
            <a:endParaRPr lang="en-GB" altLang="en-US" dirty="0"/>
          </a:p>
          <a:p>
            <a:pPr eaLnBrk="0" hangingPunct="0">
              <a:tabLst>
                <a:tab pos="-15087600" algn="l"/>
              </a:tabLst>
            </a:pPr>
            <a:r>
              <a:rPr lang="en-GB" altLang="en-US" dirty="0">
                <a:solidFill>
                  <a:srgbClr val="000000"/>
                </a:solidFill>
                <a:ea typeface="Times New Roman" panose="02020603050405020304" pitchFamily="18" charset="0"/>
                <a:cs typeface="Calibri" panose="020F0502020204030204" pitchFamily="34" charset="0"/>
                <a:hlinkClick r:id="rId5"/>
              </a:rPr>
              <a:t>https://quizlet.com</a:t>
            </a:r>
            <a:r>
              <a:rPr lang="en-GB" altLang="en-US" dirty="0">
                <a:solidFill>
                  <a:srgbClr val="000000"/>
                </a:solidFill>
                <a:ea typeface="Times New Roman" panose="02020603050405020304" pitchFamily="18" charset="0"/>
                <a:cs typeface="Calibri" panose="020F0502020204030204" pitchFamily="34" charset="0"/>
              </a:rPr>
              <a:t> </a:t>
            </a:r>
            <a:endParaRPr lang="en-GB" altLang="en-US" dirty="0" smtClean="0">
              <a:solidFill>
                <a:srgbClr val="000000"/>
              </a:solidFill>
              <a:ea typeface="Times New Roman" panose="02020603050405020304" pitchFamily="18" charset="0"/>
              <a:cs typeface="Calibri" panose="020F0502020204030204" pitchFamily="34" charset="0"/>
            </a:endParaRPr>
          </a:p>
          <a:p>
            <a:pPr eaLnBrk="0" hangingPunct="0">
              <a:tabLst>
                <a:tab pos="-15087600" algn="l"/>
              </a:tabLst>
            </a:pPr>
            <a:endParaRPr lang="en-GB" altLang="en-US" dirty="0">
              <a:solidFill>
                <a:srgbClr val="000000"/>
              </a:solidFill>
              <a:cs typeface="Calibri" panose="020F0502020204030204" pitchFamily="34" charset="0"/>
            </a:endParaRPr>
          </a:p>
          <a:p>
            <a:pPr eaLnBrk="0" hangingPunct="0">
              <a:tabLst>
                <a:tab pos="-15087600" algn="l"/>
              </a:tabLst>
            </a:pPr>
            <a:r>
              <a:rPr lang="en-GB" altLang="en-US" b="1" dirty="0" smtClean="0">
                <a:cs typeface="Calibri" panose="020F0502020204030204" pitchFamily="34" charset="0"/>
              </a:rPr>
              <a:t>Revision Guide and Exam Practice Workbook available via ParentPay</a:t>
            </a:r>
            <a:endParaRPr lang="en-GB" altLang="en-US" b="1" dirty="0"/>
          </a:p>
        </p:txBody>
      </p:sp>
      <p:pic>
        <p:nvPicPr>
          <p:cNvPr id="6" name="Picture 5"/>
          <p:cNvPicPr>
            <a:picLocks noChangeAspect="1"/>
          </p:cNvPicPr>
          <p:nvPr/>
        </p:nvPicPr>
        <p:blipFill>
          <a:blip r:embed="rId6"/>
          <a:stretch>
            <a:fillRect/>
          </a:stretch>
        </p:blipFill>
        <p:spPr>
          <a:xfrm rot="20253504">
            <a:off x="6016145" y="3034367"/>
            <a:ext cx="1520339" cy="2149148"/>
          </a:xfrm>
          <a:prstGeom prst="rect">
            <a:avLst/>
          </a:prstGeom>
        </p:spPr>
      </p:pic>
      <p:pic>
        <p:nvPicPr>
          <p:cNvPr id="7" name="Picture 6"/>
          <p:cNvPicPr>
            <a:picLocks noChangeAspect="1"/>
          </p:cNvPicPr>
          <p:nvPr/>
        </p:nvPicPr>
        <p:blipFill>
          <a:blip r:embed="rId7"/>
          <a:stretch>
            <a:fillRect/>
          </a:stretch>
        </p:blipFill>
        <p:spPr>
          <a:xfrm rot="1969811">
            <a:off x="7124942" y="3067323"/>
            <a:ext cx="1528367" cy="2160496"/>
          </a:xfrm>
          <a:prstGeom prst="rect">
            <a:avLst/>
          </a:prstGeom>
        </p:spPr>
      </p:pic>
    </p:spTree>
    <p:extLst>
      <p:ext uri="{BB962C8B-B14F-4D97-AF65-F5344CB8AC3E}">
        <p14:creationId xmlns:p14="http://schemas.microsoft.com/office/powerpoint/2010/main" val="30375342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Pastoral Support Assistants</a:t>
            </a:r>
            <a:endParaRPr lang="en-GB" dirty="0"/>
          </a:p>
        </p:txBody>
      </p:sp>
      <p:sp>
        <p:nvSpPr>
          <p:cNvPr id="3" name="Content Placeholder 2"/>
          <p:cNvSpPr>
            <a:spLocks noGrp="1"/>
          </p:cNvSpPr>
          <p:nvPr>
            <p:ph idx="1"/>
          </p:nvPr>
        </p:nvSpPr>
        <p:spPr>
          <a:xfrm>
            <a:off x="628650" y="2176592"/>
            <a:ext cx="7886700" cy="3263504"/>
          </a:xfrm>
        </p:spPr>
        <p:txBody>
          <a:bodyPr/>
          <a:lstStyle/>
          <a:p>
            <a:pPr marL="0" indent="0" algn="r">
              <a:buNone/>
            </a:pPr>
            <a:r>
              <a:rPr lang="en-GB" dirty="0" smtClean="0"/>
              <a:t>Yr11 – Mrs Graham</a:t>
            </a:r>
          </a:p>
          <a:p>
            <a:pPr marL="0" indent="0" algn="r">
              <a:buNone/>
            </a:pPr>
            <a:r>
              <a:rPr lang="en-GB" dirty="0" smtClean="0"/>
              <a:t>tgraham@helston.cornwall.sch.uk</a:t>
            </a:r>
          </a:p>
          <a:p>
            <a:pPr marL="0" indent="0" algn="ctr">
              <a:buNone/>
            </a:pPr>
            <a:endParaRPr lang="en-GB" dirty="0"/>
          </a:p>
          <a:p>
            <a:pPr marL="0" indent="0" algn="ctr">
              <a:buNone/>
            </a:pPr>
            <a:endParaRPr lang="en-GB" dirty="0" smtClean="0"/>
          </a:p>
          <a:p>
            <a:pPr marL="0" indent="0" algn="ctr">
              <a:buNone/>
            </a:pPr>
            <a:endParaRPr lang="en-GB" dirty="0" smtClean="0"/>
          </a:p>
        </p:txBody>
      </p:sp>
      <p:sp>
        <p:nvSpPr>
          <p:cNvPr id="6" name="TextBox 5"/>
          <p:cNvSpPr txBox="1"/>
          <p:nvPr/>
        </p:nvSpPr>
        <p:spPr>
          <a:xfrm>
            <a:off x="422634" y="1546186"/>
            <a:ext cx="3933342" cy="7017306"/>
          </a:xfrm>
          <a:prstGeom prst="rect">
            <a:avLst/>
          </a:prstGeom>
          <a:noFill/>
        </p:spPr>
        <p:txBody>
          <a:bodyPr wrap="square" rtlCol="0">
            <a:spAutoFit/>
          </a:bodyPr>
          <a:lstStyle/>
          <a:p>
            <a:r>
              <a:rPr lang="en-GB" dirty="0" smtClean="0">
                <a:latin typeface="Comic Sans MS" panose="030F0702030302020204" pitchFamily="66" charset="0"/>
              </a:rPr>
              <a:t>Here to help STUDENTS with:</a:t>
            </a:r>
          </a:p>
          <a:p>
            <a:r>
              <a:rPr lang="en-GB" dirty="0" smtClean="0">
                <a:latin typeface="Comic Sans MS" panose="030F0702030302020204" pitchFamily="66" charset="0"/>
              </a:rPr>
              <a:t>Queries</a:t>
            </a:r>
          </a:p>
          <a:p>
            <a:r>
              <a:rPr lang="en-GB" dirty="0" smtClean="0">
                <a:latin typeface="Comic Sans MS" panose="030F0702030302020204" pitchFamily="66" charset="0"/>
              </a:rPr>
              <a:t>Issues</a:t>
            </a:r>
          </a:p>
          <a:p>
            <a:r>
              <a:rPr lang="en-GB" dirty="0" smtClean="0">
                <a:latin typeface="Comic Sans MS" panose="030F0702030302020204" pitchFamily="66" charset="0"/>
              </a:rPr>
              <a:t>Timetables</a:t>
            </a:r>
          </a:p>
          <a:p>
            <a:r>
              <a:rPr lang="en-GB" dirty="0" smtClean="0">
                <a:latin typeface="Comic Sans MS" panose="030F0702030302020204" pitchFamily="66" charset="0"/>
              </a:rPr>
              <a:t>Worries</a:t>
            </a:r>
          </a:p>
          <a:p>
            <a:r>
              <a:rPr lang="en-GB" dirty="0" smtClean="0">
                <a:latin typeface="Comic Sans MS" panose="030F0702030302020204" pitchFamily="66" charset="0"/>
              </a:rPr>
              <a:t>Uniform</a:t>
            </a:r>
          </a:p>
          <a:p>
            <a:r>
              <a:rPr lang="en-GB" dirty="0" smtClean="0">
                <a:latin typeface="Comic Sans MS" panose="030F0702030302020204" pitchFamily="66" charset="0"/>
              </a:rPr>
              <a:t>Bullying</a:t>
            </a:r>
          </a:p>
          <a:p>
            <a:endParaRPr lang="en-GB" dirty="0">
              <a:latin typeface="Comic Sans MS" panose="030F0702030302020204" pitchFamily="66" charset="0"/>
            </a:endParaRPr>
          </a:p>
          <a:p>
            <a:r>
              <a:rPr lang="en-GB" dirty="0" smtClean="0">
                <a:latin typeface="Comic Sans MS" panose="030F0702030302020204" pitchFamily="66" charset="0"/>
              </a:rPr>
              <a:t>PARENTS:</a:t>
            </a:r>
          </a:p>
          <a:p>
            <a:r>
              <a:rPr lang="en-GB" dirty="0" smtClean="0">
                <a:latin typeface="Comic Sans MS" panose="030F0702030302020204" pitchFamily="66" charset="0"/>
              </a:rPr>
              <a:t>Any concerns</a:t>
            </a:r>
          </a:p>
          <a:p>
            <a:r>
              <a:rPr lang="en-GB" dirty="0" smtClean="0">
                <a:latin typeface="Comic Sans MS" panose="030F0702030302020204" pitchFamily="66" charset="0"/>
              </a:rPr>
              <a:t>Messages during the day (as no phones)</a:t>
            </a:r>
          </a:p>
          <a:p>
            <a:r>
              <a:rPr lang="en-GB" dirty="0" smtClean="0">
                <a:latin typeface="Comic Sans MS" panose="030F0702030302020204" pitchFamily="66" charset="0"/>
              </a:rPr>
              <a:t>First point of contact for most queries.</a:t>
            </a:r>
          </a:p>
          <a:p>
            <a:r>
              <a:rPr lang="en-GB" dirty="0" smtClean="0">
                <a:latin typeface="Comic Sans MS" panose="030F0702030302020204" pitchFamily="66" charset="0"/>
              </a:rPr>
              <a:t>Information about the college </a:t>
            </a:r>
            <a:r>
              <a:rPr lang="en-GB" dirty="0" err="1" smtClean="0">
                <a:latin typeface="Comic Sans MS" panose="030F0702030302020204" pitchFamily="66" charset="0"/>
              </a:rPr>
              <a:t>e.g</a:t>
            </a:r>
            <a:r>
              <a:rPr lang="en-GB" dirty="0" smtClean="0">
                <a:latin typeface="Comic Sans MS" panose="030F0702030302020204" pitchFamily="66" charset="0"/>
              </a:rPr>
              <a:t> how do I order new uniform ….</a:t>
            </a:r>
          </a:p>
          <a:p>
            <a:endParaRPr lang="en-GB" dirty="0">
              <a:latin typeface="Comic Sans MS" panose="030F0702030302020204" pitchFamily="66" charset="0"/>
            </a:endParaRPr>
          </a:p>
          <a:p>
            <a:endParaRPr lang="en-GB" dirty="0" smtClean="0">
              <a:latin typeface="Comic Sans MS" panose="030F0702030302020204" pitchFamily="66" charset="0"/>
            </a:endParaRPr>
          </a:p>
          <a:p>
            <a:endParaRPr lang="en-GB" dirty="0" smtClean="0">
              <a:latin typeface="Comic Sans MS" panose="030F0702030302020204" pitchFamily="66" charset="0"/>
            </a:endParaRPr>
          </a:p>
          <a:p>
            <a:endParaRPr lang="en-GB" dirty="0" smtClean="0">
              <a:latin typeface="Comic Sans MS" panose="030F0702030302020204" pitchFamily="66" charset="0"/>
            </a:endParaRPr>
          </a:p>
          <a:p>
            <a:endParaRPr lang="en-GB" dirty="0" smtClean="0">
              <a:latin typeface="Comic Sans MS" panose="030F0702030302020204" pitchFamily="66" charset="0"/>
            </a:endParaRPr>
          </a:p>
          <a:p>
            <a:endParaRPr lang="en-GB" dirty="0" smtClean="0">
              <a:latin typeface="Comic Sans MS" panose="030F0702030302020204" pitchFamily="66" charset="0"/>
            </a:endParaRPr>
          </a:p>
          <a:p>
            <a:endParaRPr lang="en-GB" dirty="0">
              <a:latin typeface="Comic Sans MS" panose="030F0702030302020204" pitchFamily="66" charset="0"/>
            </a:endParaRPr>
          </a:p>
          <a:p>
            <a:endParaRPr lang="en-GB" dirty="0" smtClean="0">
              <a:latin typeface="Comic Sans MS" panose="030F0702030302020204" pitchFamily="66" charset="0"/>
            </a:endParaRPr>
          </a:p>
          <a:p>
            <a:endParaRPr lang="en-GB" dirty="0">
              <a:latin typeface="Comic Sans MS" panose="030F0702030302020204" pitchFamily="66" charset="0"/>
            </a:endParaRPr>
          </a:p>
        </p:txBody>
      </p:sp>
      <p:pic>
        <p:nvPicPr>
          <p:cNvPr id="5" name="Picture 4"/>
          <p:cNvPicPr>
            <a:picLocks noChangeAspect="1"/>
          </p:cNvPicPr>
          <p:nvPr/>
        </p:nvPicPr>
        <p:blipFill>
          <a:blip r:embed="rId2"/>
          <a:stretch>
            <a:fillRect/>
          </a:stretch>
        </p:blipFill>
        <p:spPr>
          <a:xfrm>
            <a:off x="6228184" y="3827218"/>
            <a:ext cx="1781547" cy="2455241"/>
          </a:xfrm>
          <a:prstGeom prst="rect">
            <a:avLst/>
          </a:prstGeom>
        </p:spPr>
      </p:pic>
    </p:spTree>
    <p:extLst>
      <p:ext uri="{BB962C8B-B14F-4D97-AF65-F5344CB8AC3E}">
        <p14:creationId xmlns:p14="http://schemas.microsoft.com/office/powerpoint/2010/main" val="21258782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2" descr="HCC slide 2 "/>
          <p:cNvPicPr>
            <a:picLocks noChangeAspect="1" noChangeArrowheads="1"/>
          </p:cNvPicPr>
          <p:nvPr/>
        </p:nvPicPr>
        <p:blipFill>
          <a:blip r:embed="rId2" cstate="print"/>
          <a:srcRect/>
          <a:stretch>
            <a:fillRect/>
          </a:stretch>
        </p:blipFill>
        <p:spPr bwMode="auto">
          <a:xfrm>
            <a:off x="0" y="236538"/>
            <a:ext cx="9144000" cy="6621462"/>
          </a:xfrm>
          <a:prstGeom prst="rect">
            <a:avLst/>
          </a:prstGeom>
          <a:noFill/>
          <a:ln w="9525">
            <a:noFill/>
            <a:miter lim="800000"/>
            <a:headEnd/>
            <a:tailEnd/>
          </a:ln>
        </p:spPr>
      </p:pic>
      <p:sp>
        <p:nvSpPr>
          <p:cNvPr id="5" name="TextBox 4"/>
          <p:cNvSpPr txBox="1"/>
          <p:nvPr/>
        </p:nvSpPr>
        <p:spPr>
          <a:xfrm>
            <a:off x="1314680" y="548680"/>
            <a:ext cx="7600720" cy="4893647"/>
          </a:xfrm>
          <a:prstGeom prst="rect">
            <a:avLst/>
          </a:prstGeom>
          <a:noFill/>
        </p:spPr>
        <p:txBody>
          <a:bodyPr wrap="square" rtlCol="0">
            <a:spAutoFit/>
          </a:bodyPr>
          <a:lstStyle/>
          <a:p>
            <a:r>
              <a:rPr lang="en-GB" sz="2400" dirty="0" smtClean="0">
                <a:latin typeface="Comic Sans MS" panose="030F0702030302020204" pitchFamily="66" charset="0"/>
              </a:rPr>
              <a:t>The following support clubs are available for students after college:</a:t>
            </a:r>
          </a:p>
          <a:p>
            <a:endParaRPr lang="en-GB" sz="2400" dirty="0">
              <a:latin typeface="Comic Sans MS" panose="030F0702030302020204" pitchFamily="66" charset="0"/>
            </a:endParaRPr>
          </a:p>
          <a:p>
            <a:r>
              <a:rPr lang="en-GB" sz="2400" dirty="0" smtClean="0">
                <a:latin typeface="Comic Sans MS" panose="030F0702030302020204" pitchFamily="66" charset="0"/>
              </a:rPr>
              <a:t>3:20 to </a:t>
            </a:r>
            <a:r>
              <a:rPr lang="en-GB" sz="2400" b="1" dirty="0" smtClean="0">
                <a:latin typeface="Comic Sans MS" panose="030F0702030302020204" pitchFamily="66" charset="0"/>
              </a:rPr>
              <a:t>4:20</a:t>
            </a:r>
            <a:endParaRPr lang="en-GB" sz="2400" dirty="0" smtClean="0">
              <a:latin typeface="Comic Sans MS" panose="030F0702030302020204" pitchFamily="66" charset="0"/>
            </a:endParaRPr>
          </a:p>
          <a:p>
            <a:r>
              <a:rPr lang="en-GB" sz="2800" u="sng" dirty="0" smtClean="0">
                <a:latin typeface="Comic Sans MS" panose="030F0702030302020204" pitchFamily="66" charset="0"/>
              </a:rPr>
              <a:t>Monday to Thursday</a:t>
            </a:r>
            <a:r>
              <a:rPr lang="en-GB" sz="2800" dirty="0" smtClean="0">
                <a:latin typeface="Comic Sans MS" panose="030F0702030302020204" pitchFamily="66" charset="0"/>
              </a:rPr>
              <a:t>: Homework </a:t>
            </a:r>
            <a:r>
              <a:rPr lang="en-GB" sz="2800" dirty="0">
                <a:latin typeface="Comic Sans MS" panose="030F0702030302020204" pitchFamily="66" charset="0"/>
              </a:rPr>
              <a:t>Club Support </a:t>
            </a:r>
            <a:r>
              <a:rPr lang="en-GB" sz="2800" dirty="0" smtClean="0">
                <a:latin typeface="Comic Sans MS" panose="030F0702030302020204" pitchFamily="66" charset="0"/>
              </a:rPr>
              <a:t>in </a:t>
            </a:r>
            <a:r>
              <a:rPr lang="en-GB" sz="2800" dirty="0">
                <a:latin typeface="Comic Sans MS" panose="030F0702030302020204" pitchFamily="66" charset="0"/>
              </a:rPr>
              <a:t>B7 </a:t>
            </a:r>
            <a:r>
              <a:rPr lang="en-GB" sz="2800" dirty="0" smtClean="0">
                <a:latin typeface="Comic Sans MS" panose="030F0702030302020204" pitchFamily="66" charset="0"/>
              </a:rPr>
              <a:t>South Site </a:t>
            </a:r>
          </a:p>
          <a:p>
            <a:r>
              <a:rPr lang="en-GB" sz="2800" u="sng" dirty="0" smtClean="0">
                <a:latin typeface="Comic Sans MS" panose="030F0702030302020204" pitchFamily="66" charset="0"/>
              </a:rPr>
              <a:t>Tuesday</a:t>
            </a:r>
            <a:r>
              <a:rPr lang="en-GB" sz="2800" dirty="0" smtClean="0">
                <a:latin typeface="Comic Sans MS" panose="030F0702030302020204" pitchFamily="66" charset="0"/>
              </a:rPr>
              <a:t>: English </a:t>
            </a:r>
            <a:r>
              <a:rPr lang="en-GB" sz="2800" dirty="0">
                <a:latin typeface="Comic Sans MS" panose="030F0702030302020204" pitchFamily="66" charset="0"/>
              </a:rPr>
              <a:t>Support KS4 </a:t>
            </a:r>
            <a:r>
              <a:rPr lang="en-GB" sz="2800" dirty="0" smtClean="0">
                <a:latin typeface="Comic Sans MS" panose="030F0702030302020204" pitchFamily="66" charset="0"/>
              </a:rPr>
              <a:t>English Classrooms </a:t>
            </a:r>
          </a:p>
          <a:p>
            <a:r>
              <a:rPr lang="en-GB" sz="2800" u="sng" dirty="0" smtClean="0">
                <a:latin typeface="Comic Sans MS" panose="030F0702030302020204" pitchFamily="66" charset="0"/>
              </a:rPr>
              <a:t>Wednesday:</a:t>
            </a:r>
            <a:r>
              <a:rPr lang="en-GB" sz="2800" dirty="0" smtClean="0">
                <a:latin typeface="Comic Sans MS" panose="030F0702030302020204" pitchFamily="66" charset="0"/>
              </a:rPr>
              <a:t> </a:t>
            </a:r>
            <a:r>
              <a:rPr lang="en-GB" sz="2800" dirty="0">
                <a:latin typeface="Comic Sans MS" panose="030F0702030302020204" pitchFamily="66" charset="0"/>
              </a:rPr>
              <a:t>Maths KS4 Support MA6 </a:t>
            </a:r>
          </a:p>
          <a:p>
            <a:r>
              <a:rPr lang="en-GB" sz="2800" u="sng" dirty="0" smtClean="0">
                <a:latin typeface="Comic Sans MS" panose="030F0702030302020204" pitchFamily="66" charset="0"/>
              </a:rPr>
              <a:t>Thursday: </a:t>
            </a:r>
            <a:r>
              <a:rPr lang="en-GB" sz="2800" dirty="0" smtClean="0">
                <a:latin typeface="Comic Sans MS" panose="030F0702030302020204" pitchFamily="66" charset="0"/>
              </a:rPr>
              <a:t>Science Support Science 2 </a:t>
            </a:r>
            <a:r>
              <a:rPr lang="en-GB" sz="2800" dirty="0">
                <a:latin typeface="Comic Sans MS" panose="030F0702030302020204" pitchFamily="66" charset="0"/>
              </a:rPr>
              <a:t>and 3 </a:t>
            </a:r>
          </a:p>
          <a:p>
            <a:endParaRPr lang="en-GB" sz="2400" dirty="0" smtClean="0">
              <a:latin typeface="Comic Sans MS" panose="030F0702030302020204" pitchFamily="66" charset="0"/>
            </a:endParaRPr>
          </a:p>
          <a:p>
            <a:endParaRPr lang="en-GB" sz="2400" dirty="0">
              <a:latin typeface="Comic Sans MS" panose="030F0702030302020204" pitchFamily="66" charset="0"/>
            </a:endParaRPr>
          </a:p>
        </p:txBody>
      </p:sp>
      <p:pic>
        <p:nvPicPr>
          <p:cNvPr id="6" name="Picture 5" descr="study-support-button.jpg"/>
          <p:cNvPicPr>
            <a:picLocks noChangeAspect="1"/>
          </p:cNvPicPr>
          <p:nvPr/>
        </p:nvPicPr>
        <p:blipFill>
          <a:blip r:embed="rId3" cstate="print"/>
          <a:srcRect/>
          <a:stretch>
            <a:fillRect/>
          </a:stretch>
        </p:blipFill>
        <p:spPr bwMode="auto">
          <a:xfrm>
            <a:off x="7005826" y="5307419"/>
            <a:ext cx="2014033" cy="1536679"/>
          </a:xfrm>
          <a:prstGeom prst="rect">
            <a:avLst/>
          </a:prstGeom>
          <a:noFill/>
          <a:ln w="9525">
            <a:noFill/>
            <a:miter lim="800000"/>
            <a:headEnd/>
            <a:tailEnd/>
          </a:ln>
        </p:spPr>
      </p:pic>
    </p:spTree>
    <p:extLst>
      <p:ext uri="{BB962C8B-B14F-4D97-AF65-F5344CB8AC3E}">
        <p14:creationId xmlns:p14="http://schemas.microsoft.com/office/powerpoint/2010/main" val="16672119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CC slide 2 "/>
          <p:cNvPicPr>
            <a:picLocks noChangeAspect="1" noChangeArrowheads="1"/>
          </p:cNvPicPr>
          <p:nvPr/>
        </p:nvPicPr>
        <p:blipFill>
          <a:blip r:embed="rId3" cstate="print"/>
          <a:srcRect/>
          <a:stretch>
            <a:fillRect/>
          </a:stretch>
        </p:blipFill>
        <p:spPr bwMode="auto">
          <a:xfrm>
            <a:off x="0" y="236538"/>
            <a:ext cx="9144000" cy="6621462"/>
          </a:xfrm>
          <a:prstGeom prst="rect">
            <a:avLst/>
          </a:prstGeom>
          <a:noFill/>
          <a:ln w="9525">
            <a:noFill/>
            <a:miter lim="800000"/>
            <a:headEnd/>
            <a:tailEnd/>
          </a:ln>
        </p:spPr>
      </p:pic>
      <p:sp>
        <p:nvSpPr>
          <p:cNvPr id="20484" name="Text Box 4"/>
          <p:cNvSpPr txBox="1">
            <a:spLocks noChangeArrowheads="1"/>
          </p:cNvSpPr>
          <p:nvPr/>
        </p:nvSpPr>
        <p:spPr bwMode="auto">
          <a:xfrm>
            <a:off x="1403350" y="352425"/>
            <a:ext cx="4464050" cy="366713"/>
          </a:xfrm>
          <a:prstGeom prst="rect">
            <a:avLst/>
          </a:prstGeom>
          <a:noFill/>
          <a:ln w="9525">
            <a:noFill/>
            <a:miter lim="800000"/>
            <a:headEnd/>
            <a:tailEnd/>
          </a:ln>
        </p:spPr>
        <p:txBody>
          <a:bodyPr>
            <a:spAutoFit/>
          </a:bodyPr>
          <a:lstStyle/>
          <a:p>
            <a:endParaRPr lang="en-US" altLang="en-US"/>
          </a:p>
        </p:txBody>
      </p:sp>
      <p:sp>
        <p:nvSpPr>
          <p:cNvPr id="20485" name="Text Box 5"/>
          <p:cNvSpPr txBox="1">
            <a:spLocks noChangeArrowheads="1"/>
          </p:cNvSpPr>
          <p:nvPr/>
        </p:nvSpPr>
        <p:spPr bwMode="auto">
          <a:xfrm>
            <a:off x="1403350" y="352425"/>
            <a:ext cx="3673475" cy="519113"/>
          </a:xfrm>
          <a:prstGeom prst="rect">
            <a:avLst/>
          </a:prstGeom>
          <a:noFill/>
          <a:ln w="9525">
            <a:noFill/>
            <a:miter lim="800000"/>
            <a:headEnd/>
            <a:tailEnd/>
          </a:ln>
        </p:spPr>
        <p:txBody>
          <a:bodyPr>
            <a:spAutoFit/>
          </a:bodyPr>
          <a:lstStyle/>
          <a:p>
            <a:r>
              <a:rPr lang="en-GB" altLang="en-US" sz="2800" b="1" dirty="0">
                <a:solidFill>
                  <a:srgbClr val="244CF8"/>
                </a:solidFill>
                <a:latin typeface="Corbel" pitchFamily="34" charset="0"/>
              </a:rPr>
              <a:t>Useful Websites</a:t>
            </a:r>
          </a:p>
        </p:txBody>
      </p:sp>
      <p:sp>
        <p:nvSpPr>
          <p:cNvPr id="20486" name="Text Box 6"/>
          <p:cNvSpPr txBox="1">
            <a:spLocks noChangeArrowheads="1"/>
          </p:cNvSpPr>
          <p:nvPr/>
        </p:nvSpPr>
        <p:spPr bwMode="auto">
          <a:xfrm>
            <a:off x="1331640" y="1098303"/>
            <a:ext cx="6408738" cy="5078313"/>
          </a:xfrm>
          <a:prstGeom prst="rect">
            <a:avLst/>
          </a:prstGeom>
          <a:noFill/>
          <a:ln w="9525">
            <a:noFill/>
            <a:miter lim="800000"/>
            <a:headEnd/>
            <a:tailEnd/>
          </a:ln>
        </p:spPr>
        <p:txBody>
          <a:bodyPr>
            <a:spAutoFit/>
          </a:bodyPr>
          <a:lstStyle/>
          <a:p>
            <a:r>
              <a:rPr lang="en-GB" altLang="en-US" b="1" u="sng" dirty="0">
                <a:solidFill>
                  <a:schemeClr val="accent1">
                    <a:lumMod val="50000"/>
                  </a:schemeClr>
                </a:solidFill>
              </a:rPr>
              <a:t>www.bbc.co.uk/schools/gcsebitesize</a:t>
            </a:r>
          </a:p>
          <a:p>
            <a:endParaRPr lang="en-GB" altLang="en-US" b="1" u="sng" dirty="0">
              <a:solidFill>
                <a:schemeClr val="accent1">
                  <a:lumMod val="50000"/>
                </a:schemeClr>
              </a:solidFill>
            </a:endParaRPr>
          </a:p>
          <a:p>
            <a:r>
              <a:rPr lang="en-GB" altLang="en-US" b="1" u="sng" dirty="0">
                <a:solidFill>
                  <a:schemeClr val="accent1">
                    <a:lumMod val="50000"/>
                  </a:schemeClr>
                </a:solidFill>
              </a:rPr>
              <a:t>www.s-cool.co.uk</a:t>
            </a:r>
          </a:p>
          <a:p>
            <a:endParaRPr lang="en-GB" altLang="en-US" b="1" u="sng" dirty="0">
              <a:solidFill>
                <a:schemeClr val="accent1">
                  <a:lumMod val="50000"/>
                </a:schemeClr>
              </a:solidFill>
            </a:endParaRPr>
          </a:p>
          <a:p>
            <a:r>
              <a:rPr lang="en-GB" altLang="en-US" b="1" u="sng" dirty="0">
                <a:solidFill>
                  <a:schemeClr val="accent1">
                    <a:lumMod val="50000"/>
                  </a:schemeClr>
                </a:solidFill>
              </a:rPr>
              <a:t>www.mymaths.co.uk</a:t>
            </a:r>
          </a:p>
          <a:p>
            <a:endParaRPr lang="en-GB" altLang="en-US" b="1" u="sng" dirty="0">
              <a:solidFill>
                <a:schemeClr val="accent1">
                  <a:lumMod val="50000"/>
                </a:schemeClr>
              </a:solidFill>
            </a:endParaRPr>
          </a:p>
          <a:p>
            <a:r>
              <a:rPr lang="en-GB" altLang="en-US" b="1" u="sng" dirty="0">
                <a:solidFill>
                  <a:schemeClr val="accent1">
                    <a:lumMod val="50000"/>
                  </a:schemeClr>
                </a:solidFill>
              </a:rPr>
              <a:t>www.englishbiz.co.uk</a:t>
            </a:r>
          </a:p>
          <a:p>
            <a:endParaRPr lang="en-GB" altLang="en-US" b="1" u="sng" dirty="0">
              <a:solidFill>
                <a:schemeClr val="accent1">
                  <a:lumMod val="50000"/>
                </a:schemeClr>
              </a:solidFill>
            </a:endParaRPr>
          </a:p>
          <a:p>
            <a:r>
              <a:rPr lang="en-GB" altLang="en-US" b="1" u="sng" dirty="0" smtClean="0">
                <a:solidFill>
                  <a:schemeClr val="accent1">
                    <a:lumMod val="50000"/>
                  </a:schemeClr>
                </a:solidFill>
                <a:hlinkClick r:id="rId4"/>
              </a:rPr>
              <a:t>www.pearsonactivelearn.com</a:t>
            </a:r>
            <a:r>
              <a:rPr lang="en-GB" altLang="en-US" b="1" u="sng" dirty="0" smtClean="0">
                <a:solidFill>
                  <a:schemeClr val="accent1">
                    <a:lumMod val="50000"/>
                  </a:schemeClr>
                </a:solidFill>
              </a:rPr>
              <a:t> </a:t>
            </a:r>
          </a:p>
          <a:p>
            <a:endParaRPr lang="en-GB" altLang="en-US" b="1" u="sng" dirty="0">
              <a:solidFill>
                <a:schemeClr val="accent1">
                  <a:lumMod val="50000"/>
                </a:schemeClr>
              </a:solidFill>
            </a:endParaRPr>
          </a:p>
          <a:p>
            <a:r>
              <a:rPr lang="en-GB" altLang="en-US" b="1" u="sng" dirty="0" smtClean="0">
                <a:solidFill>
                  <a:schemeClr val="accent1">
                    <a:lumMod val="50000"/>
                  </a:schemeClr>
                </a:solidFill>
                <a:hlinkClick r:id="rId5"/>
              </a:rPr>
              <a:t>www.teachpe.com</a:t>
            </a:r>
            <a:endParaRPr lang="en-GB" altLang="en-US" b="1" u="sng" dirty="0" smtClean="0">
              <a:solidFill>
                <a:schemeClr val="accent1">
                  <a:lumMod val="50000"/>
                </a:schemeClr>
              </a:solidFill>
            </a:endParaRPr>
          </a:p>
          <a:p>
            <a:endParaRPr lang="en-GB" altLang="en-US" u="sng" dirty="0" smtClean="0">
              <a:solidFill>
                <a:schemeClr val="accent1">
                  <a:lumMod val="50000"/>
                </a:schemeClr>
              </a:solidFill>
            </a:endParaRPr>
          </a:p>
          <a:p>
            <a:r>
              <a:rPr lang="en-GB" altLang="en-US" b="1" u="sng" dirty="0" smtClean="0">
                <a:solidFill>
                  <a:schemeClr val="accent1">
                    <a:lumMod val="50000"/>
                  </a:schemeClr>
                </a:solidFill>
              </a:rPr>
              <a:t>revisionworld.com/</a:t>
            </a:r>
            <a:r>
              <a:rPr lang="en-GB" altLang="en-US" b="1" u="sng" dirty="0" err="1" smtClean="0">
                <a:solidFill>
                  <a:schemeClr val="accent1">
                    <a:lumMod val="50000"/>
                  </a:schemeClr>
                </a:solidFill>
              </a:rPr>
              <a:t>gcse</a:t>
            </a:r>
            <a:r>
              <a:rPr lang="en-GB" altLang="en-US" b="1" u="sng" dirty="0" smtClean="0">
                <a:solidFill>
                  <a:schemeClr val="accent1">
                    <a:lumMod val="50000"/>
                  </a:schemeClr>
                </a:solidFill>
              </a:rPr>
              <a:t>-revision</a:t>
            </a:r>
          </a:p>
          <a:p>
            <a:endParaRPr lang="en-GB" altLang="en-US" b="1" u="sng" dirty="0" smtClean="0">
              <a:solidFill>
                <a:schemeClr val="accent1">
                  <a:lumMod val="50000"/>
                </a:schemeClr>
              </a:solidFill>
            </a:endParaRPr>
          </a:p>
          <a:p>
            <a:r>
              <a:rPr lang="en-GB" altLang="en-US" b="1" u="sng" dirty="0" smtClean="0">
                <a:solidFill>
                  <a:schemeClr val="accent1">
                    <a:lumMod val="50000"/>
                  </a:schemeClr>
                </a:solidFill>
                <a:hlinkClick r:id="rId6"/>
              </a:rPr>
              <a:t>www.getrevising.com</a:t>
            </a:r>
            <a:endParaRPr lang="en-GB" altLang="en-US" b="1" u="sng" dirty="0" smtClean="0">
              <a:solidFill>
                <a:schemeClr val="accent1">
                  <a:lumMod val="50000"/>
                </a:schemeClr>
              </a:solidFill>
            </a:endParaRPr>
          </a:p>
          <a:p>
            <a:endParaRPr lang="en-GB" altLang="en-US" b="1" u="sng" dirty="0" smtClean="0">
              <a:solidFill>
                <a:schemeClr val="accent1">
                  <a:lumMod val="50000"/>
                </a:schemeClr>
              </a:solidFill>
            </a:endParaRPr>
          </a:p>
          <a:p>
            <a:r>
              <a:rPr lang="en-GB" altLang="en-US" b="1" u="sng" dirty="0" smtClean="0">
                <a:solidFill>
                  <a:schemeClr val="accent1">
                    <a:lumMod val="50000"/>
                  </a:schemeClr>
                </a:solidFill>
              </a:rPr>
              <a:t>www.skoool.com</a:t>
            </a:r>
            <a:endParaRPr lang="en-GB" altLang="en-US" b="1" u="sng" dirty="0">
              <a:solidFill>
                <a:schemeClr val="accent1">
                  <a:lumMod val="50000"/>
                </a:schemeClr>
              </a:solidFill>
            </a:endParaRPr>
          </a:p>
          <a:p>
            <a:endParaRPr lang="en-GB" altLang="en-US" dirty="0"/>
          </a:p>
        </p:txBody>
      </p:sp>
      <p:sp>
        <p:nvSpPr>
          <p:cNvPr id="7" name="Line 6"/>
          <p:cNvSpPr>
            <a:spLocks noChangeShapeType="1"/>
          </p:cNvSpPr>
          <p:nvPr/>
        </p:nvSpPr>
        <p:spPr bwMode="auto">
          <a:xfrm>
            <a:off x="1331640" y="908720"/>
            <a:ext cx="5688632" cy="0"/>
          </a:xfrm>
          <a:prstGeom prst="line">
            <a:avLst/>
          </a:prstGeom>
          <a:noFill/>
          <a:ln w="28575">
            <a:solidFill>
              <a:srgbClr val="244CF8"/>
            </a:solidFill>
            <a:round/>
            <a:headEnd/>
            <a:tailEnd/>
          </a:ln>
        </p:spPr>
        <p:txBody>
          <a:bodyPr/>
          <a:lstStyle/>
          <a:p>
            <a:endParaRPr lang="en-GB"/>
          </a:p>
        </p:txBody>
      </p:sp>
      <p:pic>
        <p:nvPicPr>
          <p:cNvPr id="2" name="Picture 1"/>
          <p:cNvPicPr>
            <a:picLocks noChangeAspect="1"/>
          </p:cNvPicPr>
          <p:nvPr/>
        </p:nvPicPr>
        <p:blipFill>
          <a:blip r:embed="rId7"/>
          <a:stretch>
            <a:fillRect/>
          </a:stretch>
        </p:blipFill>
        <p:spPr>
          <a:xfrm rot="2138657">
            <a:off x="5178561" y="263532"/>
            <a:ext cx="2748719" cy="3886561"/>
          </a:xfrm>
          <a:prstGeom prst="rect">
            <a:avLst/>
          </a:prstGeom>
        </p:spPr>
      </p:pic>
      <p:pic>
        <p:nvPicPr>
          <p:cNvPr id="3" name="Picture 2"/>
          <p:cNvPicPr>
            <a:picLocks noChangeAspect="1"/>
          </p:cNvPicPr>
          <p:nvPr/>
        </p:nvPicPr>
        <p:blipFill>
          <a:blip r:embed="rId8"/>
          <a:stretch>
            <a:fillRect/>
          </a:stretch>
        </p:blipFill>
        <p:spPr>
          <a:xfrm rot="20271397">
            <a:off x="5610661" y="2733818"/>
            <a:ext cx="2595276" cy="3671888"/>
          </a:xfrm>
          <a:prstGeom prst="rect">
            <a:avLst/>
          </a:prstGeo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oAsUZUawdpy2YHKwMVMS49"/>
</p:tagLst>
</file>

<file path=ppt/tags/tag2.xml><?xml version="1.0" encoding="utf-8"?>
<p:tagLst xmlns:a="http://schemas.openxmlformats.org/drawingml/2006/main" xmlns:r="http://schemas.openxmlformats.org/officeDocument/2006/relationships" xmlns:p="http://schemas.openxmlformats.org/presentationml/2006/main">
  <p:tag name="DVSHAPEID" val="oAsUZUawdpy2YHKwMVMS49"/>
</p:tagLst>
</file>

<file path=ppt/tags/tag3.xml><?xml version="1.0" encoding="utf-8"?>
<p:tagLst xmlns:a="http://schemas.openxmlformats.org/drawingml/2006/main" xmlns:r="http://schemas.openxmlformats.org/officeDocument/2006/relationships" xmlns:p="http://schemas.openxmlformats.org/presentationml/2006/main">
  <p:tag name="DVSECTIONID" val="mAk1MvWCt1YT9sLFL8PGjg"/>
</p:tagLst>
</file>

<file path=ppt/tags/tag4.xml><?xml version="1.0" encoding="utf-8"?>
<p:tagLst xmlns:a="http://schemas.openxmlformats.org/drawingml/2006/main" xmlns:r="http://schemas.openxmlformats.org/officeDocument/2006/relationships" xmlns:p="http://schemas.openxmlformats.org/presentationml/2006/main">
  <p:tag name="DVSHAPEID" val="oAsUZUawdpy2YHKwMVMS49"/>
</p:tagLst>
</file>

<file path=ppt/tags/tag5.xml><?xml version="1.0" encoding="utf-8"?>
<p:tagLst xmlns:a="http://schemas.openxmlformats.org/drawingml/2006/main" xmlns:r="http://schemas.openxmlformats.org/officeDocument/2006/relationships" xmlns:p="http://schemas.openxmlformats.org/presentationml/2006/main">
  <p:tag name="DVSHAPEID" val="CWJZbjqswMueNZpplXNnUn"/>
</p:tagLst>
</file>

<file path=ppt/tags/tag6.xml><?xml version="1.0" encoding="utf-8"?>
<p:tagLst xmlns:a="http://schemas.openxmlformats.org/drawingml/2006/main" xmlns:r="http://schemas.openxmlformats.org/officeDocument/2006/relationships" xmlns:p="http://schemas.openxmlformats.org/presentationml/2006/main">
  <p:tag name="DVSHAPEID" val="jRsgUBpHwHuuQyQz2po2DW"/>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2913</TotalTime>
  <Words>3258</Words>
  <Application>Microsoft Office PowerPoint</Application>
  <PresentationFormat>On-screen Show (4:3)</PresentationFormat>
  <Paragraphs>688</Paragraphs>
  <Slides>69</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69</vt:i4>
      </vt:variant>
    </vt:vector>
  </HeadingPairs>
  <TitlesOfParts>
    <vt:vector size="76" baseType="lpstr">
      <vt:lpstr>Arial</vt:lpstr>
      <vt:lpstr>Calibri</vt:lpstr>
      <vt:lpstr>Comic Sans MS</vt:lpstr>
      <vt:lpstr>Corbel</vt:lpstr>
      <vt:lpstr>Times New Roman</vt:lpstr>
      <vt:lpstr>Wingdings</vt:lpstr>
      <vt:lpstr>Default Design</vt:lpstr>
      <vt:lpstr>PowerPoint Presentation</vt:lpstr>
      <vt:lpstr>PowerPoint Presentation</vt:lpstr>
      <vt:lpstr>A reminder that: Target setting</vt:lpstr>
      <vt:lpstr>PowerPoint Presentation</vt:lpstr>
      <vt:lpstr>PowerPoint Presentation</vt:lpstr>
      <vt:lpstr>PowerPoint Presentation</vt:lpstr>
      <vt:lpstr>Pastoral Support Assistants</vt:lpstr>
      <vt:lpstr>PowerPoint Presentation</vt:lpstr>
      <vt:lpstr>PowerPoint Presentation</vt:lpstr>
      <vt:lpstr>PowerPoint Presentation</vt:lpstr>
      <vt:lpstr>Vespa introduction</vt:lpstr>
      <vt:lpstr>      </vt:lpstr>
      <vt:lpstr>      </vt:lpstr>
      <vt:lpstr>PowerPoint Presentation</vt:lpstr>
      <vt:lpstr>PowerPoint Presentation</vt:lpstr>
      <vt:lpstr>Three Types of Work</vt:lpstr>
      <vt:lpstr>PowerPoint Presentation</vt:lpstr>
      <vt:lpstr>PowerPoint Presentation</vt:lpstr>
      <vt:lpstr>Weekly review timetable</vt:lpstr>
      <vt:lpstr>PowerPoint Presentation</vt:lpstr>
      <vt:lpstr>For first stop advise – see the college website</vt:lpstr>
      <vt:lpstr>Maths presentation</vt:lpstr>
      <vt:lpstr> </vt:lpstr>
      <vt:lpstr>When should I start revising?  Let’s work backwards from the date of the first exam: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GCSE Science   Objective:  To discuss effective ways to revise for GCSE Combined Science and Triple Science using the support that is available during Year 11. </vt:lpstr>
      <vt:lpstr>Year 11 Mock Exams </vt:lpstr>
      <vt:lpstr>Year 11 Mock Exams </vt:lpstr>
      <vt:lpstr>Parent Pay</vt:lpstr>
      <vt:lpstr>Parent Pay</vt:lpstr>
      <vt:lpstr>Equipment you need</vt:lpstr>
      <vt:lpstr>Google Classroom</vt:lpstr>
      <vt:lpstr>Google Science Revision Room</vt:lpstr>
      <vt:lpstr>Kerboodle  - Online digital textbook </vt:lpstr>
      <vt:lpstr>AQA Examination material </vt:lpstr>
      <vt:lpstr>SENECA - Accelerated Learning System</vt:lpstr>
      <vt:lpstr>Equations!</vt:lpstr>
      <vt:lpstr>Checklist and Knowledge organisers </vt:lpstr>
      <vt:lpstr>College Website – a first stop for information</vt:lpstr>
      <vt:lpstr>Other useful websites and resources  </vt:lpstr>
      <vt:lpstr>PowerPoint Presentation</vt:lpstr>
      <vt:lpstr> Any questions ?   Please email me: </vt:lpstr>
      <vt:lpstr>PowerPoint Presentation</vt:lpstr>
      <vt:lpstr>PowerPoint Presentation</vt:lpstr>
      <vt:lpstr>PowerPoint Presentation</vt:lpstr>
      <vt:lpstr>Geography Revision Guide now available on ParentPay  £3.25</vt:lpstr>
      <vt:lpstr>PowerPoint Presentation</vt:lpstr>
      <vt:lpstr>The Health and Social Care students have their mock exam in November and then the real exam for   Component 3 on the 7th of February 2020 </vt:lpstr>
      <vt:lpstr>The component 3 exam asks students to use the facts from a case study  on one person to:</vt:lpstr>
      <vt:lpstr>Help for Health and Social Care students</vt:lpstr>
      <vt:lpstr>PowerPoint Presentation</vt:lpstr>
      <vt:lpstr>Construction Revision 2019</vt:lpstr>
      <vt:lpstr>OCR GCSE (9-1) Computer Science (J276)</vt:lpstr>
    </vt:vector>
  </TitlesOfParts>
  <Company>RM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Gerald Symons</dc:creator>
  <cp:lastModifiedBy>SBARNES</cp:lastModifiedBy>
  <cp:revision>247</cp:revision>
  <cp:lastPrinted>2017-01-11T14:26:41Z</cp:lastPrinted>
  <dcterms:created xsi:type="dcterms:W3CDTF">2010-07-21T07:59:54Z</dcterms:created>
  <dcterms:modified xsi:type="dcterms:W3CDTF">2019-11-03T14:00:02Z</dcterms:modified>
</cp:coreProperties>
</file>