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1" r:id="rId5"/>
  </p:sldMasterIdLst>
  <p:notesMasterIdLst>
    <p:notesMasterId r:id="rId23"/>
  </p:notesMasterIdLst>
  <p:sldIdLst>
    <p:sldId id="257" r:id="rId6"/>
    <p:sldId id="332" r:id="rId7"/>
    <p:sldId id="333" r:id="rId8"/>
    <p:sldId id="340" r:id="rId9"/>
    <p:sldId id="341" r:id="rId10"/>
    <p:sldId id="343" r:id="rId11"/>
    <p:sldId id="342" r:id="rId12"/>
    <p:sldId id="321" r:id="rId13"/>
    <p:sldId id="308" r:id="rId14"/>
    <p:sldId id="345" r:id="rId15"/>
    <p:sldId id="346" r:id="rId16"/>
    <p:sldId id="347" r:id="rId17"/>
    <p:sldId id="320" r:id="rId18"/>
    <p:sldId id="316" r:id="rId19"/>
    <p:sldId id="271" r:id="rId20"/>
    <p:sldId id="348"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34" userDrawn="1">
          <p15:clr>
            <a:srgbClr val="A4A3A4"/>
          </p15:clr>
        </p15:guide>
        <p15:guide id="2" pos="3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A2"/>
    <a:srgbClr val="4E6B28"/>
    <a:srgbClr val="DB822A"/>
    <a:srgbClr val="502456"/>
    <a:srgbClr val="CEB331"/>
    <a:srgbClr val="C02153"/>
    <a:srgbClr val="005E69"/>
    <a:srgbClr val="93B13D"/>
    <a:srgbClr val="311235"/>
    <a:srgbClr val="844F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482" autoAdjust="0"/>
  </p:normalViewPr>
  <p:slideViewPr>
    <p:cSldViewPr snapToGrid="0">
      <p:cViewPr varScale="1">
        <p:scale>
          <a:sx n="69" d="100"/>
          <a:sy n="69" d="100"/>
        </p:scale>
        <p:origin x="2154" y="78"/>
      </p:cViewPr>
      <p:guideLst>
        <p:guide orient="horz" pos="3634"/>
        <p:guide pos="3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E1CA1F-E8DD-854B-9D54-0572C898B27C}" type="datetimeFigureOut">
              <a:rPr lang="en-US" smtClean="0"/>
              <a:t>3/3/2022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6F4DF4-FB14-BD4D-AD70-BA6D2DA3CE97}" type="slidenum">
              <a:rPr lang="en-US" smtClean="0"/>
              <a:t>‹#›</a:t>
            </a:fld>
            <a:endParaRPr lang="en-US"/>
          </a:p>
        </p:txBody>
      </p:sp>
    </p:spTree>
    <p:extLst>
      <p:ext uri="{BB962C8B-B14F-4D97-AF65-F5344CB8AC3E}">
        <p14:creationId xmlns:p14="http://schemas.microsoft.com/office/powerpoint/2010/main" val="1665727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6F4DF4-FB14-BD4D-AD70-BA6D2DA3CE97}" type="slidenum">
              <a:rPr lang="en-US" smtClean="0"/>
              <a:t>1</a:t>
            </a:fld>
            <a:endParaRPr lang="en-US"/>
          </a:p>
        </p:txBody>
      </p:sp>
    </p:spTree>
    <p:extLst>
      <p:ext uri="{BB962C8B-B14F-4D97-AF65-F5344CB8AC3E}">
        <p14:creationId xmlns:p14="http://schemas.microsoft.com/office/powerpoint/2010/main" val="2973666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gill-sans-nova"/>
              </a:rPr>
              <a:t>The </a:t>
            </a:r>
            <a:r>
              <a:rPr lang="en-GB" b="1" i="0" dirty="0">
                <a:solidFill>
                  <a:srgbClr val="333333"/>
                </a:solidFill>
                <a:effectLst/>
                <a:latin typeface="gill-sans-nova"/>
              </a:rPr>
              <a:t>Access to Exeter Bursary </a:t>
            </a:r>
            <a:r>
              <a:rPr lang="en-GB" b="0" i="0" dirty="0">
                <a:solidFill>
                  <a:srgbClr val="333333"/>
                </a:solidFill>
                <a:effectLst/>
                <a:latin typeface="gill-sans-nova"/>
              </a:rPr>
              <a:t>is a </a:t>
            </a:r>
            <a:r>
              <a:rPr lang="en-GB" b="1" i="0" dirty="0">
                <a:solidFill>
                  <a:srgbClr val="333333"/>
                </a:solidFill>
                <a:effectLst/>
                <a:latin typeface="gill-sans-nova"/>
              </a:rPr>
              <a:t>guaranteed, non-competitive </a:t>
            </a:r>
            <a:r>
              <a:rPr lang="en-GB" b="0" i="0" dirty="0">
                <a:solidFill>
                  <a:srgbClr val="333333"/>
                </a:solidFill>
                <a:effectLst/>
                <a:latin typeface="gill-sans-nova"/>
              </a:rPr>
              <a:t>bursary available to students with a </a:t>
            </a:r>
            <a:r>
              <a:rPr lang="en-GB" b="1" i="0" dirty="0">
                <a:solidFill>
                  <a:srgbClr val="333333"/>
                </a:solidFill>
                <a:effectLst/>
                <a:latin typeface="gill-sans-nova"/>
              </a:rPr>
              <a:t>household income below £25,000</a:t>
            </a:r>
            <a:r>
              <a:rPr lang="en-GB" b="0" i="0" dirty="0">
                <a:solidFill>
                  <a:srgbClr val="333333"/>
                </a:solidFill>
                <a:effectLst/>
                <a:latin typeface="gill-sans-nova"/>
              </a:rPr>
              <a:t>. It </a:t>
            </a:r>
            <a:r>
              <a:rPr lang="en-GB" b="1" i="0" dirty="0">
                <a:solidFill>
                  <a:srgbClr val="333333"/>
                </a:solidFill>
                <a:effectLst/>
                <a:latin typeface="gill-sans-nova"/>
              </a:rPr>
              <a:t>does not have to be paid back</a:t>
            </a:r>
            <a:r>
              <a:rPr lang="en-GB" b="0" i="0" dirty="0">
                <a:solidFill>
                  <a:srgbClr val="333333"/>
                </a:solidFill>
                <a:effectLst/>
                <a:latin typeface="gill-sans-nova"/>
              </a:rPr>
              <a:t>. The table shows amounts for 2021/22 entrants.</a:t>
            </a:r>
          </a:p>
          <a:p>
            <a:pPr marL="0" indent="0" algn="l">
              <a:buFont typeface="Arial" panose="020B0604020202020204" pitchFamily="34" charset="0"/>
              <a:buNone/>
            </a:pPr>
            <a:endParaRPr lang="en-GB" b="0" i="0" dirty="0">
              <a:solidFill>
                <a:srgbClr val="333333"/>
              </a:solidFill>
              <a:effectLst/>
              <a:latin typeface="gill-sans-nova"/>
            </a:endParaRPr>
          </a:p>
          <a:p>
            <a:pPr marL="0" indent="0" algn="l">
              <a:buFont typeface="Arial" panose="020B0604020202020204" pitchFamily="34" charset="0"/>
              <a:buNone/>
            </a:pPr>
            <a:r>
              <a:rPr lang="en-GB" b="0" i="0" dirty="0">
                <a:solidFill>
                  <a:srgbClr val="333333"/>
                </a:solidFill>
                <a:effectLst/>
                <a:latin typeface="gill-sans-nova"/>
              </a:rPr>
              <a:t>You </a:t>
            </a:r>
            <a:r>
              <a:rPr lang="en-GB" b="1" i="0" dirty="0">
                <a:solidFill>
                  <a:srgbClr val="333333"/>
                </a:solidFill>
                <a:effectLst/>
                <a:latin typeface="gill-sans-nova"/>
              </a:rPr>
              <a:t>don’t have to apply </a:t>
            </a:r>
            <a:r>
              <a:rPr lang="en-GB" b="0" i="0" dirty="0">
                <a:solidFill>
                  <a:srgbClr val="333333"/>
                </a:solidFill>
                <a:effectLst/>
                <a:latin typeface="gill-sans-nova"/>
              </a:rPr>
              <a:t>for an Access to Exeter Bursary – we’ll automatically assess your entitlement based on household income information from Student Finance England. However, we can only do this if you </a:t>
            </a:r>
            <a:r>
              <a:rPr lang="en-GB" b="1" i="0" dirty="0">
                <a:solidFill>
                  <a:srgbClr val="333333"/>
                </a:solidFill>
                <a:effectLst/>
                <a:latin typeface="gill-sans-nova"/>
              </a:rPr>
              <a:t>consent to Student Finance England sharing your financial details</a:t>
            </a:r>
            <a:r>
              <a:rPr lang="en-GB" b="0" i="0" dirty="0">
                <a:solidFill>
                  <a:srgbClr val="333333"/>
                </a:solidFill>
                <a:effectLst/>
                <a:latin typeface="gill-sans-nova"/>
              </a:rPr>
              <a:t> when you complete your application form.</a:t>
            </a:r>
          </a:p>
          <a:p>
            <a:pPr marL="0" indent="0" algn="l">
              <a:buFont typeface="Arial" panose="020B0604020202020204" pitchFamily="34" charset="0"/>
              <a:buNone/>
            </a:pPr>
            <a:endParaRPr lang="en-GB" b="0" i="0" dirty="0">
              <a:solidFill>
                <a:srgbClr val="333333"/>
              </a:solidFill>
              <a:effectLst/>
              <a:latin typeface="gill-sans-nova"/>
            </a:endParaRPr>
          </a:p>
          <a:p>
            <a:pPr algn="l"/>
            <a:r>
              <a:rPr lang="en-GB" b="0" i="0" dirty="0">
                <a:solidFill>
                  <a:srgbClr val="333333"/>
                </a:solidFill>
                <a:effectLst/>
                <a:latin typeface="gill-sans-nova"/>
              </a:rPr>
              <a:t>The scheme will be available to students for </a:t>
            </a:r>
            <a:r>
              <a:rPr lang="en-GB" b="1" i="0" dirty="0">
                <a:solidFill>
                  <a:srgbClr val="333333"/>
                </a:solidFill>
                <a:effectLst/>
                <a:latin typeface="gill-sans-nova"/>
              </a:rPr>
              <a:t>each year of undergraduate study</a:t>
            </a:r>
            <a:r>
              <a:rPr lang="en-GB" b="0" i="0" dirty="0">
                <a:solidFill>
                  <a:srgbClr val="333333"/>
                </a:solidFill>
                <a:effectLst/>
                <a:latin typeface="gill-sans-nova"/>
              </a:rPr>
              <a:t>, provided you meet the eligibility criteria.</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gill-sans-nova"/>
              </a:rPr>
              <a:t>[Amounts are correct as of 1.22]</a:t>
            </a:r>
          </a:p>
          <a:p>
            <a:endParaRPr lang="en-GB" dirty="0"/>
          </a:p>
        </p:txBody>
      </p:sp>
      <p:sp>
        <p:nvSpPr>
          <p:cNvPr id="4" name="Slide Number Placeholder 3"/>
          <p:cNvSpPr>
            <a:spLocks noGrp="1"/>
          </p:cNvSpPr>
          <p:nvPr>
            <p:ph type="sldNum" sz="quarter" idx="5"/>
          </p:nvPr>
        </p:nvSpPr>
        <p:spPr/>
        <p:txBody>
          <a:bodyPr/>
          <a:lstStyle/>
          <a:p>
            <a:fld id="{5A6F4DF4-FB14-BD4D-AD70-BA6D2DA3CE97}" type="slidenum">
              <a:rPr lang="en-US" smtClean="0"/>
              <a:t>10</a:t>
            </a:fld>
            <a:endParaRPr lang="en-US"/>
          </a:p>
        </p:txBody>
      </p:sp>
    </p:spTree>
    <p:extLst>
      <p:ext uri="{BB962C8B-B14F-4D97-AF65-F5344CB8AC3E}">
        <p14:creationId xmlns:p14="http://schemas.microsoft.com/office/powerpoint/2010/main" val="3595084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Care leavers </a:t>
            </a:r>
            <a:r>
              <a:rPr lang="en-GB" dirty="0"/>
              <a:t>- need to </a:t>
            </a:r>
            <a:r>
              <a:rPr lang="en-GB" b="1" dirty="0"/>
              <a:t>indicate</a:t>
            </a:r>
            <a:r>
              <a:rPr lang="en-GB" dirty="0"/>
              <a:t> you’re a care leaver </a:t>
            </a:r>
            <a:r>
              <a:rPr lang="en-GB" b="1" dirty="0"/>
              <a:t>on UCAS form</a:t>
            </a:r>
            <a:r>
              <a:rPr lang="en-GB" dirty="0"/>
              <a:t>, then will be contacted. Support includes </a:t>
            </a:r>
            <a:r>
              <a:rPr lang="en-GB" b="1" dirty="0"/>
              <a:t>full fee waiver </a:t>
            </a:r>
            <a:r>
              <a:rPr lang="en-GB" dirty="0"/>
              <a:t>and </a:t>
            </a:r>
            <a:r>
              <a:rPr lang="en-GB" b="1" dirty="0"/>
              <a:t>care leavers’ bursary</a:t>
            </a:r>
            <a:r>
              <a:rPr lang="en-GB" dirty="0"/>
              <a:t> (also can apply for Access to Exeter Bursary).</a:t>
            </a:r>
          </a:p>
          <a:p>
            <a:pPr marL="171450" indent="-171450">
              <a:buFont typeface="Arial" panose="020B0604020202020204" pitchFamily="34" charset="0"/>
              <a:buChar char="•"/>
            </a:pPr>
            <a:r>
              <a:rPr lang="en-GB" b="1" dirty="0"/>
              <a:t>Estranged</a:t>
            </a:r>
            <a:r>
              <a:rPr lang="en-GB" dirty="0"/>
              <a:t> students – support includes </a:t>
            </a:r>
            <a:r>
              <a:rPr lang="en-GB" b="1" dirty="0"/>
              <a:t>estranged student bursary.</a:t>
            </a:r>
          </a:p>
          <a:p>
            <a:pPr marL="171450" indent="-171450">
              <a:buFont typeface="Arial" panose="020B0604020202020204" pitchFamily="34" charset="0"/>
              <a:buChar char="•"/>
            </a:pPr>
            <a:r>
              <a:rPr lang="en-GB" b="1" dirty="0"/>
              <a:t>Asylum seekers and refugees </a:t>
            </a:r>
            <a:r>
              <a:rPr lang="en-GB" dirty="0"/>
              <a:t>– can apply for the UoE </a:t>
            </a:r>
            <a:r>
              <a:rPr lang="en-GB" b="1" dirty="0"/>
              <a:t>Sanctuary Scholarship scheme </a:t>
            </a:r>
            <a:r>
              <a:rPr lang="en-GB" dirty="0"/>
              <a:t>(for those who cannot access usual student finance) and may be entitled to a </a:t>
            </a:r>
            <a:r>
              <a:rPr lang="en-GB" b="1" dirty="0"/>
              <a:t>partial tuition fee waiver.</a:t>
            </a:r>
            <a:endParaRPr lang="en-GB" dirty="0"/>
          </a:p>
          <a:p>
            <a:pPr marL="171450" indent="-171450">
              <a:buFont typeface="Arial" panose="020B0604020202020204" pitchFamily="34" charset="0"/>
              <a:buChar char="•"/>
            </a:pPr>
            <a:r>
              <a:rPr lang="en-GB" b="1" dirty="0"/>
              <a:t>Carers</a:t>
            </a:r>
            <a:r>
              <a:rPr lang="en-GB" dirty="0"/>
              <a:t> (anyone who cares, unpaid, for a friend or family member who is ill or disabled) can apply for a </a:t>
            </a:r>
            <a:r>
              <a:rPr lang="en-GB" b="1" dirty="0"/>
              <a:t>carer’s bursary.</a:t>
            </a:r>
          </a:p>
          <a:p>
            <a:pPr marL="171450" indent="-171450">
              <a:buFont typeface="Arial" panose="020B0604020202020204" pitchFamily="34" charset="0"/>
              <a:buChar char="•"/>
            </a:pPr>
            <a:endParaRPr lang="en-GB" b="1" dirty="0"/>
          </a:p>
          <a:p>
            <a:pPr marL="0" indent="0">
              <a:buFont typeface="Arial" panose="020B0604020202020204" pitchFamily="34" charset="0"/>
              <a:buNone/>
            </a:pPr>
            <a:r>
              <a:rPr lang="en-GB" b="0" dirty="0"/>
              <a:t>Bursary amounts for students from these specific groups are </a:t>
            </a:r>
            <a:r>
              <a:rPr lang="en-GB" b="1" dirty="0"/>
              <a:t>not fixed </a:t>
            </a:r>
            <a:r>
              <a:rPr lang="en-GB" b="0" dirty="0"/>
              <a:t>– they’re dependent on situation. </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If you fall into unexpected hardship during your course, there may be help available. At UoE, we have the Success for All fund. This helped many students who faced unexpected hardship during COVID-19 lockdowns and may have had to withdraw from university otherwise. </a:t>
            </a:r>
          </a:p>
        </p:txBody>
      </p:sp>
      <p:sp>
        <p:nvSpPr>
          <p:cNvPr id="4" name="Slide Number Placeholder 3"/>
          <p:cNvSpPr>
            <a:spLocks noGrp="1"/>
          </p:cNvSpPr>
          <p:nvPr>
            <p:ph type="sldNum" sz="quarter" idx="5"/>
          </p:nvPr>
        </p:nvSpPr>
        <p:spPr/>
        <p:txBody>
          <a:bodyPr/>
          <a:lstStyle/>
          <a:p>
            <a:fld id="{5A6F4DF4-FB14-BD4D-AD70-BA6D2DA3CE97}" type="slidenum">
              <a:rPr lang="en-US" smtClean="0"/>
              <a:t>11</a:t>
            </a:fld>
            <a:endParaRPr lang="en-US"/>
          </a:p>
        </p:txBody>
      </p:sp>
    </p:spTree>
    <p:extLst>
      <p:ext uri="{BB962C8B-B14F-4D97-AF65-F5344CB8AC3E}">
        <p14:creationId xmlns:p14="http://schemas.microsoft.com/office/powerpoint/2010/main" val="3893881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sometimes possible to get support from a </a:t>
            </a:r>
            <a:r>
              <a:rPr lang="en-GB" b="1" dirty="0"/>
              <a:t>charitable trust</a:t>
            </a:r>
            <a:r>
              <a:rPr lang="en-GB" dirty="0"/>
              <a:t>. These often have very </a:t>
            </a:r>
            <a:r>
              <a:rPr lang="en-GB" b="1" dirty="0"/>
              <a:t>specific criteria </a:t>
            </a:r>
            <a:r>
              <a:rPr lang="en-GB" dirty="0"/>
              <a:t>and require some </a:t>
            </a:r>
            <a:r>
              <a:rPr lang="en-GB" b="1" dirty="0"/>
              <a:t>research</a:t>
            </a:r>
            <a:r>
              <a:rPr lang="en-GB" dirty="0"/>
              <a:t> to find. Amounts can vary, but can be small. Again, you can find these through certain directories and online search engines, such as Turn2Us.</a:t>
            </a:r>
          </a:p>
          <a:p>
            <a:endParaRPr lang="en-GB" dirty="0"/>
          </a:p>
          <a:p>
            <a:r>
              <a:rPr lang="en-GB" dirty="0"/>
              <a:t>Some </a:t>
            </a:r>
            <a:r>
              <a:rPr lang="en-GB" b="1" dirty="0"/>
              <a:t>employers sponsor </a:t>
            </a:r>
            <a:r>
              <a:rPr lang="en-GB" dirty="0"/>
              <a:t>students (usually on programmes related to their line of work – this is most common in engineering, science, technology, business and finance). This usually includes </a:t>
            </a:r>
            <a:r>
              <a:rPr lang="en-GB" b="1" dirty="0"/>
              <a:t>paid tuition fees</a:t>
            </a:r>
            <a:r>
              <a:rPr lang="en-GB" dirty="0"/>
              <a:t>, possibly a </a:t>
            </a:r>
            <a:r>
              <a:rPr lang="en-GB" b="1" dirty="0"/>
              <a:t>bursary</a:t>
            </a:r>
            <a:r>
              <a:rPr lang="en-GB" dirty="0"/>
              <a:t>, a </a:t>
            </a:r>
            <a:r>
              <a:rPr lang="en-GB" b="1" dirty="0"/>
              <a:t>work placement </a:t>
            </a:r>
            <a:r>
              <a:rPr lang="en-GB" dirty="0"/>
              <a:t>and an opportunity to work for the employer after graduation. There is also Armed Forces sponsorship. These can be found through online directories, such as the Scholarship Hub.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You may be able to find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scholarships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through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other organisations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not directly linked with UoE or your chosen university. Examples include Whitworth Scholarship Awards for those applying to engineering degrees, Wise Campaign Scholarships for women and girls in STEM, and Crowd Scholar for high achieving students from disadvantaged backgrounds. Again, there are online search engines for these, such as The Scholarship Hub. </a:t>
            </a:r>
          </a:p>
          <a:p>
            <a:endParaRPr lang="en-GB" dirty="0"/>
          </a:p>
          <a:p>
            <a:r>
              <a:rPr lang="en-GB" dirty="0"/>
              <a:t>Many students have </a:t>
            </a:r>
            <a:r>
              <a:rPr lang="en-GB" b="1" dirty="0"/>
              <a:t>part-time jobs</a:t>
            </a:r>
            <a:r>
              <a:rPr lang="en-GB" dirty="0"/>
              <a:t>. Many universities, including UoE, employ students as </a:t>
            </a:r>
            <a:r>
              <a:rPr lang="en-GB" b="1" dirty="0"/>
              <a:t>student ambassadors</a:t>
            </a:r>
            <a:r>
              <a:rPr lang="en-GB" dirty="0"/>
              <a:t>.  Some students save beforehand (it’s possible to work full-time during a gap year in order to save).</a:t>
            </a:r>
          </a:p>
          <a:p>
            <a:endParaRPr lang="en-GB" b="1" dirty="0"/>
          </a:p>
          <a:p>
            <a:r>
              <a:rPr lang="en-GB" b="0" dirty="0"/>
              <a:t>Many students can get some support from parents/carers too. </a:t>
            </a:r>
          </a:p>
          <a:p>
            <a:endParaRPr lang="en-GB" b="0" dirty="0"/>
          </a:p>
          <a:p>
            <a:r>
              <a:rPr lang="en-GB" b="0" dirty="0"/>
              <a:t>In addition, banks will offer you student accounts that come with overdrafts and credit cards – but be careful with this, as it all has to be paid back and probably with interest!</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If you’re classed as an international student, there are schemes aimed at you that offer partial assistance. You should also contact the Ministry of Education in your home country. There should also be a branch of the British Council in your home country who can offer advice. </a:t>
            </a:r>
          </a:p>
          <a:p>
            <a:endParaRPr lang="en-GB" b="0" dirty="0"/>
          </a:p>
          <a:p>
            <a:endParaRPr lang="en-GB" b="1" dirty="0"/>
          </a:p>
        </p:txBody>
      </p:sp>
      <p:sp>
        <p:nvSpPr>
          <p:cNvPr id="4" name="Slide Number Placeholder 3"/>
          <p:cNvSpPr>
            <a:spLocks noGrp="1"/>
          </p:cNvSpPr>
          <p:nvPr>
            <p:ph type="sldNum" sz="quarter" idx="5"/>
          </p:nvPr>
        </p:nvSpPr>
        <p:spPr/>
        <p:txBody>
          <a:bodyPr/>
          <a:lstStyle/>
          <a:p>
            <a:fld id="{5A6F4DF4-FB14-BD4D-AD70-BA6D2DA3CE97}" type="slidenum">
              <a:rPr lang="en-US" smtClean="0"/>
              <a:t>12</a:t>
            </a:fld>
            <a:endParaRPr lang="en-US"/>
          </a:p>
        </p:txBody>
      </p:sp>
    </p:spTree>
    <p:extLst>
      <p:ext uri="{BB962C8B-B14F-4D97-AF65-F5344CB8AC3E}">
        <p14:creationId xmlns:p14="http://schemas.microsoft.com/office/powerpoint/2010/main" val="651515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Applications</a:t>
            </a:r>
            <a:r>
              <a:rPr lang="en-GB" dirty="0"/>
              <a:t> for </a:t>
            </a:r>
            <a:r>
              <a:rPr lang="en-GB" b="1" dirty="0"/>
              <a:t>tuition fee and maintenance loans </a:t>
            </a:r>
            <a:r>
              <a:rPr lang="en-GB" dirty="0"/>
              <a:t>usually open in </a:t>
            </a:r>
            <a:r>
              <a:rPr lang="en-GB" b="1" dirty="0"/>
              <a:t>March</a:t>
            </a:r>
            <a:r>
              <a:rPr lang="en-GB" dirty="0"/>
              <a:t> and this is expected to the same in 2022. You need to </a:t>
            </a:r>
            <a:r>
              <a:rPr lang="en-GB" b="1" dirty="0"/>
              <a:t>register</a:t>
            </a:r>
            <a:r>
              <a:rPr lang="en-GB" dirty="0"/>
              <a:t> on the </a:t>
            </a:r>
            <a:r>
              <a:rPr lang="en-GB" b="1" dirty="0"/>
              <a:t>Student Finance England </a:t>
            </a:r>
            <a:r>
              <a:rPr lang="en-GB" dirty="0"/>
              <a:t>site. The </a:t>
            </a:r>
            <a:r>
              <a:rPr lang="en-GB" b="1" dirty="0"/>
              <a:t>deadline</a:t>
            </a:r>
            <a:r>
              <a:rPr lang="en-GB" dirty="0"/>
              <a:t> to apply is usually </a:t>
            </a:r>
            <a:r>
              <a:rPr lang="en-GB" b="1" dirty="0"/>
              <a:t>May</a:t>
            </a:r>
            <a:r>
              <a:rPr lang="en-GB" dirty="0"/>
              <a:t>. Be prepared to gather the </a:t>
            </a:r>
            <a:r>
              <a:rPr lang="en-GB" b="1" dirty="0"/>
              <a:t>information</a:t>
            </a:r>
            <a:r>
              <a:rPr lang="en-GB" dirty="0"/>
              <a:t> and </a:t>
            </a:r>
            <a:r>
              <a:rPr lang="en-GB" b="1" dirty="0"/>
              <a:t>documentation</a:t>
            </a:r>
            <a:r>
              <a:rPr lang="en-GB" dirty="0"/>
              <a:t> they require, e.g. proof of identity, National Insurance number, bank details, proof of household income, etc. </a:t>
            </a:r>
          </a:p>
          <a:p>
            <a:endParaRPr lang="en-GB" dirty="0"/>
          </a:p>
          <a:p>
            <a:r>
              <a:rPr lang="en-GB" dirty="0"/>
              <a:t>Remember to tick the box to say you’re willing to share household income – ensures universities get the right information so they can assess you for their bursaries etc. </a:t>
            </a:r>
          </a:p>
          <a:p>
            <a:endParaRPr lang="en-GB" dirty="0"/>
          </a:p>
          <a:p>
            <a:r>
              <a:rPr lang="en-GB" dirty="0"/>
              <a:t>How and when to apply for </a:t>
            </a:r>
            <a:r>
              <a:rPr lang="en-GB" b="1" dirty="0"/>
              <a:t>other forms of financial support will vary</a:t>
            </a:r>
            <a:r>
              <a:rPr lang="en-GB" dirty="0"/>
              <a:t>, so </a:t>
            </a:r>
            <a:r>
              <a:rPr lang="en-GB" b="1" dirty="0"/>
              <a:t>start researching early </a:t>
            </a:r>
            <a:r>
              <a:rPr lang="en-GB" dirty="0"/>
              <a:t>and make a plan! </a:t>
            </a:r>
          </a:p>
          <a:p>
            <a:endParaRPr lang="en-GB" dirty="0"/>
          </a:p>
        </p:txBody>
      </p:sp>
      <p:sp>
        <p:nvSpPr>
          <p:cNvPr id="4" name="Slide Number Placeholder 3"/>
          <p:cNvSpPr>
            <a:spLocks noGrp="1"/>
          </p:cNvSpPr>
          <p:nvPr>
            <p:ph type="sldNum" sz="quarter" idx="5"/>
          </p:nvPr>
        </p:nvSpPr>
        <p:spPr/>
        <p:txBody>
          <a:bodyPr/>
          <a:lstStyle/>
          <a:p>
            <a:fld id="{5A6F4DF4-FB14-BD4D-AD70-BA6D2DA3CE97}" type="slidenum">
              <a:rPr lang="en-US" smtClean="0"/>
              <a:t>13</a:t>
            </a:fld>
            <a:endParaRPr lang="en-US"/>
          </a:p>
        </p:txBody>
      </p:sp>
    </p:spTree>
    <p:extLst>
      <p:ext uri="{BB962C8B-B14F-4D97-AF65-F5344CB8AC3E}">
        <p14:creationId xmlns:p14="http://schemas.microsoft.com/office/powerpoint/2010/main" val="918997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charset="0"/>
              <a:buChar char="•"/>
            </a:pPr>
            <a:r>
              <a:rPr lang="en-US" sz="1200" dirty="0">
                <a:latin typeface="Arial" charset="0"/>
                <a:ea typeface="Arial" charset="0"/>
                <a:cs typeface="Arial" charset="0"/>
              </a:rPr>
              <a:t>You </a:t>
            </a:r>
            <a:r>
              <a:rPr lang="en-US" sz="1200" b="1" dirty="0">
                <a:latin typeface="Arial" charset="0"/>
                <a:ea typeface="Arial" charset="0"/>
                <a:cs typeface="Arial" charset="0"/>
              </a:rPr>
              <a:t>don’t pay </a:t>
            </a:r>
            <a:r>
              <a:rPr lang="en-US" sz="1200" dirty="0">
                <a:latin typeface="Arial" charset="0"/>
                <a:ea typeface="Arial" charset="0"/>
                <a:cs typeface="Arial" charset="0"/>
              </a:rPr>
              <a:t>anything back </a:t>
            </a:r>
            <a:r>
              <a:rPr lang="en-US" sz="1200" b="1" dirty="0">
                <a:latin typeface="Arial" charset="0"/>
                <a:ea typeface="Arial" charset="0"/>
                <a:cs typeface="Arial" charset="0"/>
              </a:rPr>
              <a:t>until you earn over a certain amount </a:t>
            </a:r>
            <a:r>
              <a:rPr lang="en-US" sz="1200" dirty="0">
                <a:latin typeface="Arial" charset="0"/>
                <a:ea typeface="Arial" charset="0"/>
                <a:cs typeface="Arial" charset="0"/>
              </a:rPr>
              <a:t>– often called the ‘repayment threshold’</a:t>
            </a:r>
          </a:p>
          <a:p>
            <a:pPr marL="285750" indent="-285750">
              <a:lnSpc>
                <a:spcPct val="150000"/>
              </a:lnSpc>
              <a:buFont typeface="Arial" charset="0"/>
              <a:buChar char="•"/>
            </a:pPr>
            <a:r>
              <a:rPr lang="en-US" sz="1200" dirty="0">
                <a:latin typeface="Arial" charset="0"/>
                <a:ea typeface="Arial" charset="0"/>
                <a:cs typeface="Arial" charset="0"/>
              </a:rPr>
              <a:t>At present, the </a:t>
            </a:r>
            <a:r>
              <a:rPr lang="en-US" sz="1200" b="1" dirty="0">
                <a:latin typeface="Arial" charset="0"/>
                <a:ea typeface="Arial" charset="0"/>
                <a:cs typeface="Arial" charset="0"/>
              </a:rPr>
              <a:t>threshold is £27,295 </a:t>
            </a:r>
            <a:r>
              <a:rPr lang="en-US" sz="1200" b="0" dirty="0">
                <a:latin typeface="Arial" charset="0"/>
                <a:ea typeface="Arial" charset="0"/>
                <a:cs typeface="Arial" charset="0"/>
              </a:rPr>
              <a:t>per</a:t>
            </a:r>
            <a:r>
              <a:rPr lang="en-US" sz="1200" dirty="0">
                <a:latin typeface="Arial" charset="0"/>
                <a:ea typeface="Arial" charset="0"/>
                <a:cs typeface="Arial" charset="0"/>
              </a:rPr>
              <a:t> year </a:t>
            </a:r>
            <a:r>
              <a:rPr lang="en-GB" b="0" i="0" dirty="0">
                <a:solidFill>
                  <a:srgbClr val="0B0C0C"/>
                </a:solidFill>
                <a:effectLst/>
                <a:latin typeface="nta"/>
              </a:rPr>
              <a:t>before tax and national insurance (NI) (this goes up each April, but is staying the same from April 2022)</a:t>
            </a:r>
          </a:p>
          <a:p>
            <a:pPr marL="285750" indent="-285750">
              <a:lnSpc>
                <a:spcPct val="150000"/>
              </a:lnSpc>
              <a:buFont typeface="Arial" charset="0"/>
              <a:buChar char="•"/>
            </a:pPr>
            <a:r>
              <a:rPr lang="en-GB" sz="1200" b="0" i="0" dirty="0">
                <a:solidFill>
                  <a:srgbClr val="0B0C0C"/>
                </a:solidFill>
                <a:effectLst/>
                <a:latin typeface="nta"/>
                <a:ea typeface="Arial" charset="0"/>
                <a:cs typeface="Arial" charset="0"/>
              </a:rPr>
              <a:t>Your repayments will start the April after your salary reaches the threshold </a:t>
            </a:r>
          </a:p>
          <a:p>
            <a:pPr marL="285750" indent="-285750">
              <a:lnSpc>
                <a:spcPct val="150000"/>
              </a:lnSpc>
              <a:buFont typeface="Arial" charset="0"/>
              <a:buChar char="•"/>
            </a:pPr>
            <a:r>
              <a:rPr lang="en-GB" sz="1200" b="0" i="0" dirty="0">
                <a:solidFill>
                  <a:srgbClr val="0B0C0C"/>
                </a:solidFill>
                <a:effectLst/>
                <a:latin typeface="nta"/>
                <a:ea typeface="Arial" charset="0"/>
                <a:cs typeface="Arial" charset="0"/>
              </a:rPr>
              <a:t>You </a:t>
            </a:r>
            <a:r>
              <a:rPr lang="en-GB" sz="1200" b="1" i="0" dirty="0">
                <a:solidFill>
                  <a:srgbClr val="0B0C0C"/>
                </a:solidFill>
                <a:effectLst/>
                <a:latin typeface="nta"/>
                <a:ea typeface="Arial" charset="0"/>
                <a:cs typeface="Arial" charset="0"/>
              </a:rPr>
              <a:t>only pay back 9% of what you earn over that threshold </a:t>
            </a:r>
            <a:r>
              <a:rPr lang="en-GB" sz="1200" b="0" i="0" dirty="0">
                <a:solidFill>
                  <a:srgbClr val="0B0C0C"/>
                </a:solidFill>
                <a:effectLst/>
                <a:latin typeface="nta"/>
                <a:ea typeface="Arial" charset="0"/>
                <a:cs typeface="Arial" charset="0"/>
              </a:rPr>
              <a:t>(so if you earn £28,000, your salary is £705 over the threshold; divide that by 12 to get the monthly amount and work out 9% of that – it’s just over £5)</a:t>
            </a:r>
          </a:p>
          <a:p>
            <a:pPr marL="285750" indent="-285750">
              <a:lnSpc>
                <a:spcPct val="150000"/>
              </a:lnSpc>
              <a:buFont typeface="Arial" charset="0"/>
              <a:buChar char="•"/>
            </a:pPr>
            <a:r>
              <a:rPr lang="en-GB" sz="1200" b="0" i="0" dirty="0">
                <a:solidFill>
                  <a:srgbClr val="0B0C0C"/>
                </a:solidFill>
                <a:effectLst/>
                <a:latin typeface="nta"/>
                <a:ea typeface="Arial" charset="0"/>
                <a:cs typeface="Arial" charset="0"/>
              </a:rPr>
              <a:t>The table shows some examples of monthly repayment amounts</a:t>
            </a:r>
          </a:p>
          <a:p>
            <a:pPr marL="285750" indent="-285750">
              <a:lnSpc>
                <a:spcPct val="150000"/>
              </a:lnSpc>
              <a:buFont typeface="Arial" charset="0"/>
              <a:buChar char="•"/>
            </a:pPr>
            <a:r>
              <a:rPr lang="en-GB" sz="1200" b="0" i="0" dirty="0">
                <a:solidFill>
                  <a:srgbClr val="0B0C0C"/>
                </a:solidFill>
                <a:effectLst/>
                <a:latin typeface="nta"/>
                <a:ea typeface="Arial" charset="0"/>
                <a:cs typeface="Arial" charset="0"/>
              </a:rPr>
              <a:t>Payments are </a:t>
            </a:r>
            <a:r>
              <a:rPr lang="en-GB" sz="1200" b="1" i="0" dirty="0">
                <a:solidFill>
                  <a:srgbClr val="0B0C0C"/>
                </a:solidFill>
                <a:effectLst/>
                <a:latin typeface="nta"/>
                <a:ea typeface="Arial" charset="0"/>
                <a:cs typeface="Arial" charset="0"/>
              </a:rPr>
              <a:t>taken automatically from your salary</a:t>
            </a:r>
          </a:p>
          <a:p>
            <a:pPr marL="285750" indent="-285750">
              <a:lnSpc>
                <a:spcPct val="150000"/>
              </a:lnSpc>
              <a:buFont typeface="Arial" charset="0"/>
              <a:buChar char="•"/>
            </a:pPr>
            <a:r>
              <a:rPr lang="en-US" sz="1200" dirty="0">
                <a:latin typeface="Arial" charset="0"/>
                <a:ea typeface="Arial" charset="0"/>
                <a:cs typeface="Arial" charset="0"/>
              </a:rPr>
              <a:t>If your earnings change, your repayments change (also automatically)</a:t>
            </a:r>
          </a:p>
          <a:p>
            <a:pPr marL="285750" indent="-285750">
              <a:lnSpc>
                <a:spcPct val="150000"/>
              </a:lnSpc>
              <a:buFont typeface="Arial" charset="0"/>
              <a:buChar char="•"/>
            </a:pPr>
            <a:r>
              <a:rPr lang="en-US" sz="1200" dirty="0">
                <a:latin typeface="Arial" charset="0"/>
                <a:ea typeface="Arial" charset="0"/>
                <a:cs typeface="Arial" charset="0"/>
              </a:rPr>
              <a:t>If you’re self-employed, you’ll make repayments at the same time you pay tax, after submitting your annual tax return</a:t>
            </a:r>
          </a:p>
          <a:p>
            <a:pPr marL="285750" indent="-285750">
              <a:lnSpc>
                <a:spcPct val="150000"/>
              </a:lnSpc>
              <a:buFont typeface="Arial" charset="0"/>
              <a:buChar char="•"/>
            </a:pPr>
            <a:r>
              <a:rPr lang="en-US" sz="1200" dirty="0">
                <a:latin typeface="Arial" charset="0"/>
                <a:ea typeface="Arial" charset="0"/>
                <a:cs typeface="Arial" charset="0"/>
              </a:rPr>
              <a:t>Interest is variable (it changes with inflation), but the amount of </a:t>
            </a:r>
            <a:r>
              <a:rPr lang="en-US" sz="1200" b="1" dirty="0">
                <a:latin typeface="Arial" charset="0"/>
                <a:ea typeface="Arial" charset="0"/>
                <a:cs typeface="Arial" charset="0"/>
              </a:rPr>
              <a:t>interest does not change the monthly repayment amount</a:t>
            </a:r>
          </a:p>
          <a:p>
            <a:pPr marL="285750" indent="-285750">
              <a:lnSpc>
                <a:spcPct val="150000"/>
              </a:lnSpc>
              <a:buFont typeface="Arial" charset="0"/>
              <a:buChar char="•"/>
            </a:pPr>
            <a:r>
              <a:rPr lang="en-US" sz="1200" dirty="0">
                <a:latin typeface="Arial" charset="0"/>
                <a:ea typeface="Arial" charset="0"/>
                <a:cs typeface="Arial" charset="0"/>
              </a:rPr>
              <a:t>After </a:t>
            </a:r>
            <a:r>
              <a:rPr lang="en-US" sz="1200" b="1" dirty="0">
                <a:latin typeface="Arial" charset="0"/>
                <a:ea typeface="Arial" charset="0"/>
                <a:cs typeface="Arial" charset="0"/>
              </a:rPr>
              <a:t>30 years </a:t>
            </a:r>
            <a:r>
              <a:rPr lang="en-US" sz="1200" dirty="0">
                <a:latin typeface="Arial" charset="0"/>
                <a:ea typeface="Arial" charset="0"/>
                <a:cs typeface="Arial" charset="0"/>
              </a:rPr>
              <a:t>the balance of the </a:t>
            </a:r>
            <a:r>
              <a:rPr lang="en-US" sz="1200" b="1" dirty="0">
                <a:latin typeface="Arial" charset="0"/>
                <a:ea typeface="Arial" charset="0"/>
                <a:cs typeface="Arial" charset="0"/>
              </a:rPr>
              <a:t>loan will be written off </a:t>
            </a:r>
            <a:r>
              <a:rPr lang="en-US" sz="1200" dirty="0">
                <a:latin typeface="Arial" charset="0"/>
                <a:ea typeface="Arial" charset="0"/>
                <a:cs typeface="Arial" charset="0"/>
              </a:rPr>
              <a:t>– many people will never pay back the full loan within 30 years </a:t>
            </a:r>
          </a:p>
          <a:p>
            <a:pPr marL="285750" indent="-285750">
              <a:lnSpc>
                <a:spcPct val="150000"/>
              </a:lnSpc>
              <a:buFont typeface="Arial" charset="0"/>
              <a:buChar char="•"/>
            </a:pPr>
            <a:r>
              <a:rPr lang="en-US" sz="1200" dirty="0">
                <a:latin typeface="Arial" charset="0"/>
                <a:ea typeface="Arial" charset="0"/>
                <a:cs typeface="Arial" charset="0"/>
              </a:rPr>
              <a:t>On the surface, it may look like someone borrowing full tuition fees and a full maintenance loan is taking on a debt of over £50,000, but realistically, most people won’t pay anything like this amount or the interest (the Money Saving Expert site gives some good examples of how much people may end up repaying overall).</a:t>
            </a:r>
          </a:p>
          <a:p>
            <a:endParaRPr lang="en-GB" dirty="0"/>
          </a:p>
          <a:p>
            <a:r>
              <a:rPr lang="en-GB" dirty="0"/>
              <a:t>[Correct as of 1.22]</a:t>
            </a:r>
          </a:p>
          <a:p>
            <a:endParaRPr lang="en-GB" dirty="0"/>
          </a:p>
        </p:txBody>
      </p:sp>
      <p:sp>
        <p:nvSpPr>
          <p:cNvPr id="4" name="Slide Number Placeholder 3"/>
          <p:cNvSpPr>
            <a:spLocks noGrp="1"/>
          </p:cNvSpPr>
          <p:nvPr>
            <p:ph type="sldNum" sz="quarter" idx="5"/>
          </p:nvPr>
        </p:nvSpPr>
        <p:spPr/>
        <p:txBody>
          <a:bodyPr/>
          <a:lstStyle/>
          <a:p>
            <a:fld id="{5A6F4DF4-FB14-BD4D-AD70-BA6D2DA3CE97}" type="slidenum">
              <a:rPr lang="en-US" smtClean="0"/>
              <a:t>14</a:t>
            </a:fld>
            <a:endParaRPr lang="en-US"/>
          </a:p>
        </p:txBody>
      </p:sp>
    </p:spTree>
    <p:extLst>
      <p:ext uri="{BB962C8B-B14F-4D97-AF65-F5344CB8AC3E}">
        <p14:creationId xmlns:p14="http://schemas.microsoft.com/office/powerpoint/2010/main" val="2010548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TSR and UCAS sites both include student finance info provided by Student Finance England, as well as information about extra support and further links.</a:t>
            </a:r>
          </a:p>
          <a:p>
            <a:endParaRPr lang="en-GB" dirty="0"/>
          </a:p>
          <a:p>
            <a:r>
              <a:rPr lang="en-GB" dirty="0"/>
              <a:t>Propel – info for care leavers, Stand Alone – info for estranged students, Disability Rights UK – info for students with disabilities or learning difficulties or health conditions. (Can Google their websites.)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UKCISA – UK Council for International Student Affairs info and advice for international students</a:t>
            </a:r>
          </a:p>
          <a:p>
            <a:endParaRPr lang="en-GB" dirty="0"/>
          </a:p>
        </p:txBody>
      </p:sp>
      <p:sp>
        <p:nvSpPr>
          <p:cNvPr id="4" name="Slide Number Placeholder 3"/>
          <p:cNvSpPr>
            <a:spLocks noGrp="1"/>
          </p:cNvSpPr>
          <p:nvPr>
            <p:ph type="sldNum" sz="quarter" idx="5"/>
          </p:nvPr>
        </p:nvSpPr>
        <p:spPr/>
        <p:txBody>
          <a:bodyPr/>
          <a:lstStyle/>
          <a:p>
            <a:fld id="{5A6F4DF4-FB14-BD4D-AD70-BA6D2DA3CE97}" type="slidenum">
              <a:rPr lang="en-US" smtClean="0"/>
              <a:t>15</a:t>
            </a:fld>
            <a:endParaRPr lang="en-US"/>
          </a:p>
        </p:txBody>
      </p:sp>
    </p:spTree>
    <p:extLst>
      <p:ext uri="{BB962C8B-B14F-4D97-AF65-F5344CB8AC3E}">
        <p14:creationId xmlns:p14="http://schemas.microsoft.com/office/powerpoint/2010/main" val="632753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charset="0"/>
              <a:buChar char="•"/>
            </a:pPr>
            <a:r>
              <a:rPr lang="en-GB" sz="1200" dirty="0">
                <a:latin typeface="Arial" charset="0"/>
                <a:ea typeface="Arial" charset="0"/>
                <a:cs typeface="Arial" charset="0"/>
              </a:rPr>
              <a:t>You can take out </a:t>
            </a:r>
            <a:r>
              <a:rPr lang="en-GB" sz="1200" b="1" dirty="0">
                <a:latin typeface="Arial" charset="0"/>
                <a:ea typeface="Arial" charset="0"/>
                <a:cs typeface="Arial" charset="0"/>
              </a:rPr>
              <a:t>a government loan </a:t>
            </a:r>
            <a:r>
              <a:rPr lang="en-GB" sz="1200" dirty="0">
                <a:latin typeface="Arial" charset="0"/>
                <a:ea typeface="Arial" charset="0"/>
                <a:cs typeface="Arial" charset="0"/>
              </a:rPr>
              <a:t>for all of your </a:t>
            </a:r>
            <a:r>
              <a:rPr lang="en-GB" sz="1200" b="1" dirty="0">
                <a:latin typeface="Arial" charset="0"/>
                <a:ea typeface="Arial" charset="0"/>
                <a:cs typeface="Arial" charset="0"/>
              </a:rPr>
              <a:t>tuition fees </a:t>
            </a:r>
            <a:r>
              <a:rPr lang="en-GB" sz="1200" dirty="0">
                <a:latin typeface="Arial" charset="0"/>
                <a:ea typeface="Arial" charset="0"/>
                <a:cs typeface="Arial" charset="0"/>
              </a:rPr>
              <a:t>– </a:t>
            </a:r>
            <a:r>
              <a:rPr lang="en-GB" sz="1200" b="0" dirty="0">
                <a:latin typeface="Arial" charset="0"/>
                <a:ea typeface="Arial" charset="0"/>
                <a:cs typeface="Arial" charset="0"/>
              </a:rPr>
              <a:t>they</a:t>
            </a:r>
            <a:r>
              <a:rPr lang="en-GB" sz="1200" b="1" dirty="0">
                <a:latin typeface="Arial" charset="0"/>
                <a:ea typeface="Arial" charset="0"/>
                <a:cs typeface="Arial" charset="0"/>
              </a:rPr>
              <a:t> don’t need to be paid upfront</a:t>
            </a:r>
          </a:p>
          <a:p>
            <a:pPr marL="285750" indent="-285750">
              <a:lnSpc>
                <a:spcPct val="150000"/>
              </a:lnSpc>
              <a:buFont typeface="Arial" charset="0"/>
              <a:buChar char="•"/>
            </a:pPr>
            <a:r>
              <a:rPr lang="en-GB" sz="1200" dirty="0">
                <a:latin typeface="Arial" charset="0"/>
                <a:ea typeface="Arial" charset="0"/>
                <a:cs typeface="Arial" charset="0"/>
              </a:rPr>
              <a:t>You can take out a </a:t>
            </a:r>
            <a:r>
              <a:rPr lang="en-GB" sz="1200" b="1" dirty="0">
                <a:latin typeface="Arial" charset="0"/>
                <a:ea typeface="Arial" charset="0"/>
                <a:cs typeface="Arial" charset="0"/>
              </a:rPr>
              <a:t>government loan </a:t>
            </a:r>
            <a:r>
              <a:rPr lang="en-GB" sz="1200" dirty="0">
                <a:latin typeface="Arial" charset="0"/>
                <a:ea typeface="Arial" charset="0"/>
                <a:cs typeface="Arial" charset="0"/>
              </a:rPr>
              <a:t>for </a:t>
            </a:r>
            <a:r>
              <a:rPr lang="en-GB" sz="1200" b="1" dirty="0">
                <a:latin typeface="Arial" charset="0"/>
                <a:ea typeface="Arial" charset="0"/>
                <a:cs typeface="Arial" charset="0"/>
              </a:rPr>
              <a:t>living expenses </a:t>
            </a:r>
            <a:r>
              <a:rPr lang="en-GB" sz="1200" dirty="0">
                <a:latin typeface="Arial" charset="0"/>
                <a:ea typeface="Arial" charset="0"/>
                <a:cs typeface="Arial" charset="0"/>
              </a:rPr>
              <a:t>– the </a:t>
            </a:r>
            <a:r>
              <a:rPr lang="en-GB" sz="1200" b="1" dirty="0">
                <a:latin typeface="Arial" charset="0"/>
                <a:ea typeface="Arial" charset="0"/>
                <a:cs typeface="Arial" charset="0"/>
              </a:rPr>
              <a:t>amount is based on household income</a:t>
            </a:r>
          </a:p>
          <a:p>
            <a:pPr marL="285750" indent="-285750">
              <a:lnSpc>
                <a:spcPct val="150000"/>
              </a:lnSpc>
              <a:buFont typeface="Arial" charset="0"/>
              <a:buChar char="•"/>
            </a:pPr>
            <a:r>
              <a:rPr lang="en-GB" sz="1200" dirty="0">
                <a:latin typeface="Arial" charset="0"/>
                <a:ea typeface="Arial" charset="0"/>
                <a:cs typeface="Arial" charset="0"/>
              </a:rPr>
              <a:t>These don't need to be paid back until you're </a:t>
            </a:r>
            <a:r>
              <a:rPr lang="en-GB" sz="1200" b="1" dirty="0">
                <a:latin typeface="Arial" charset="0"/>
                <a:ea typeface="Arial" charset="0"/>
                <a:cs typeface="Arial" charset="0"/>
              </a:rPr>
              <a:t>earning a certain amount </a:t>
            </a:r>
            <a:r>
              <a:rPr lang="en-GB" sz="1200" dirty="0">
                <a:latin typeface="Arial" charset="0"/>
                <a:ea typeface="Arial" charset="0"/>
                <a:cs typeface="Arial" charset="0"/>
              </a:rPr>
              <a:t>and the </a:t>
            </a:r>
            <a:r>
              <a:rPr lang="en-GB" sz="1200" b="1" dirty="0">
                <a:latin typeface="Arial" charset="0"/>
                <a:ea typeface="Arial" charset="0"/>
                <a:cs typeface="Arial" charset="0"/>
              </a:rPr>
              <a:t>debt is written off after 30 years</a:t>
            </a:r>
          </a:p>
          <a:p>
            <a:pPr marL="285750" indent="-285750">
              <a:lnSpc>
                <a:spcPct val="150000"/>
              </a:lnSpc>
              <a:buFont typeface="Arial" charset="0"/>
              <a:buChar char="•"/>
            </a:pPr>
            <a:r>
              <a:rPr lang="en-GB" sz="1200" b="1" dirty="0">
                <a:latin typeface="Arial" charset="0"/>
                <a:ea typeface="Arial" charset="0"/>
                <a:cs typeface="Arial" charset="0"/>
              </a:rPr>
              <a:t>Universities</a:t>
            </a:r>
            <a:r>
              <a:rPr lang="en-GB" sz="1200" dirty="0">
                <a:latin typeface="Arial" charset="0"/>
                <a:ea typeface="Arial" charset="0"/>
                <a:cs typeface="Arial" charset="0"/>
              </a:rPr>
              <a:t> </a:t>
            </a:r>
            <a:r>
              <a:rPr lang="en-GB" sz="1200" b="1" dirty="0">
                <a:latin typeface="Arial" charset="0"/>
                <a:ea typeface="Arial" charset="0"/>
                <a:cs typeface="Arial" charset="0"/>
              </a:rPr>
              <a:t>offer</a:t>
            </a:r>
            <a:r>
              <a:rPr lang="en-GB" sz="1200" dirty="0">
                <a:latin typeface="Arial" charset="0"/>
                <a:ea typeface="Arial" charset="0"/>
                <a:cs typeface="Arial" charset="0"/>
              </a:rPr>
              <a:t> </a:t>
            </a:r>
            <a:r>
              <a:rPr lang="en-GB" sz="1200" b="1" dirty="0">
                <a:latin typeface="Arial" charset="0"/>
                <a:ea typeface="Arial" charset="0"/>
                <a:cs typeface="Arial" charset="0"/>
              </a:rPr>
              <a:t>bursaries</a:t>
            </a:r>
            <a:r>
              <a:rPr lang="en-GB" sz="1200" dirty="0">
                <a:latin typeface="Arial" charset="0"/>
                <a:ea typeface="Arial" charset="0"/>
                <a:cs typeface="Arial" charset="0"/>
              </a:rPr>
              <a:t> and other forms of financial support</a:t>
            </a:r>
          </a:p>
          <a:p>
            <a:pPr marL="285750" indent="-285750">
              <a:lnSpc>
                <a:spcPct val="150000"/>
              </a:lnSpc>
              <a:buFont typeface="Arial" charset="0"/>
              <a:buChar char="•"/>
            </a:pPr>
            <a:r>
              <a:rPr lang="en-GB" sz="1200" dirty="0">
                <a:latin typeface="Arial" charset="0"/>
                <a:ea typeface="Arial" charset="0"/>
                <a:cs typeface="Arial" charset="0"/>
              </a:rPr>
              <a:t>There are </a:t>
            </a:r>
            <a:r>
              <a:rPr lang="en-GB" sz="1200" b="1" dirty="0">
                <a:latin typeface="Arial" charset="0"/>
                <a:ea typeface="Arial" charset="0"/>
                <a:cs typeface="Arial" charset="0"/>
              </a:rPr>
              <a:t>other sources </a:t>
            </a:r>
            <a:r>
              <a:rPr lang="en-GB" sz="1200" dirty="0">
                <a:latin typeface="Arial" charset="0"/>
                <a:ea typeface="Arial" charset="0"/>
                <a:cs typeface="Arial" charset="0"/>
              </a:rPr>
              <a:t>of funding too</a:t>
            </a:r>
          </a:p>
          <a:p>
            <a:pPr marL="285750" indent="-285750">
              <a:lnSpc>
                <a:spcPct val="150000"/>
              </a:lnSpc>
              <a:buFont typeface="Arial" charset="0"/>
              <a:buChar char="•"/>
            </a:pPr>
            <a:r>
              <a:rPr lang="en-GB" sz="1200" b="1" dirty="0">
                <a:latin typeface="Arial" charset="0"/>
                <a:ea typeface="Arial" charset="0"/>
                <a:cs typeface="Arial" charset="0"/>
              </a:rPr>
              <a:t>Extra support </a:t>
            </a:r>
            <a:r>
              <a:rPr lang="en-GB" sz="1200" dirty="0">
                <a:latin typeface="Arial" charset="0"/>
                <a:ea typeface="Arial" charset="0"/>
                <a:cs typeface="Arial" charset="0"/>
              </a:rPr>
              <a:t>is available for those with </a:t>
            </a:r>
            <a:r>
              <a:rPr lang="en-GB" sz="1200" b="1" dirty="0">
                <a:latin typeface="Arial" charset="0"/>
                <a:ea typeface="Arial" charset="0"/>
                <a:cs typeface="Arial" charset="0"/>
              </a:rPr>
              <a:t>specific/additional needs</a:t>
            </a:r>
          </a:p>
          <a:p>
            <a:pPr marL="285750" indent="-285750">
              <a:lnSpc>
                <a:spcPct val="150000"/>
              </a:lnSpc>
              <a:buFont typeface="Arial" charset="0"/>
              <a:buChar char="•"/>
            </a:pPr>
            <a:r>
              <a:rPr lang="en-GB" sz="1200" b="0" dirty="0">
                <a:latin typeface="Arial" charset="0"/>
                <a:cs typeface="Arial" charset="0"/>
              </a:rPr>
              <a:t>This info is </a:t>
            </a:r>
            <a:r>
              <a:rPr lang="en-GB" sz="1200" b="1" dirty="0">
                <a:latin typeface="Arial" charset="0"/>
                <a:cs typeface="Arial" charset="0"/>
              </a:rPr>
              <a:t>subject to change</a:t>
            </a:r>
            <a:r>
              <a:rPr lang="en-GB" sz="1200" b="0" dirty="0">
                <a:latin typeface="Arial" charset="0"/>
                <a:cs typeface="Arial" charset="0"/>
              </a:rPr>
              <a:t> if government policy changes</a:t>
            </a:r>
            <a:endParaRPr lang="en-GB" b="0" dirty="0"/>
          </a:p>
        </p:txBody>
      </p:sp>
      <p:sp>
        <p:nvSpPr>
          <p:cNvPr id="4" name="Slide Number Placeholder 3"/>
          <p:cNvSpPr>
            <a:spLocks noGrp="1"/>
          </p:cNvSpPr>
          <p:nvPr>
            <p:ph type="sldNum" sz="quarter" idx="5"/>
          </p:nvPr>
        </p:nvSpPr>
        <p:spPr/>
        <p:txBody>
          <a:bodyPr/>
          <a:lstStyle/>
          <a:p>
            <a:fld id="{5A6F4DF4-FB14-BD4D-AD70-BA6D2DA3CE97}" type="slidenum">
              <a:rPr lang="en-US" smtClean="0"/>
              <a:t>16</a:t>
            </a:fld>
            <a:endParaRPr lang="en-US"/>
          </a:p>
        </p:txBody>
      </p:sp>
    </p:spTree>
    <p:extLst>
      <p:ext uri="{BB962C8B-B14F-4D97-AF65-F5344CB8AC3E}">
        <p14:creationId xmlns:p14="http://schemas.microsoft.com/office/powerpoint/2010/main" val="131158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(Hide as appropriate) School Presentation End Slide</a:t>
            </a:r>
          </a:p>
          <a:p>
            <a:endParaRPr lang="en-GB" baseline="0"/>
          </a:p>
          <a:p>
            <a:pPr marL="285750" indent="-285750" algn="l" rtl="0" fontAlgn="base">
              <a:buFont typeface="Arial" panose="020B0604020202020204" pitchFamily="34" charset="0"/>
              <a:buChar char="•"/>
            </a:pPr>
            <a:r>
              <a:rPr lang="en-GB" sz="1200" b="0" i="0" u="none" strike="noStrike">
                <a:solidFill>
                  <a:srgbClr val="000000"/>
                </a:solidFill>
                <a:effectLst/>
                <a:latin typeface="Calibri" panose="020F0502020204030204" pitchFamily="34" charset="0"/>
              </a:rPr>
              <a:t>Here </a:t>
            </a:r>
            <a:r>
              <a:rPr lang="en-GB" sz="1200" b="0" i="0" u="none" strike="noStrike" dirty="0">
                <a:solidFill>
                  <a:srgbClr val="000000"/>
                </a:solidFill>
                <a:effectLst/>
                <a:latin typeface="Calibri" panose="020F0502020204030204" pitchFamily="34" charset="0"/>
              </a:rPr>
              <a:t>is a list of upcoming ‘</a:t>
            </a:r>
            <a:r>
              <a:rPr lang="en-GB" sz="1200" b="1" i="0" u="none" strike="noStrike" dirty="0">
                <a:solidFill>
                  <a:srgbClr val="000000"/>
                </a:solidFill>
                <a:effectLst/>
                <a:latin typeface="Calibri" panose="020F0502020204030204" pitchFamily="34" charset="0"/>
              </a:rPr>
              <a:t>Discover University</a:t>
            </a:r>
            <a:r>
              <a:rPr lang="en-GB" sz="1200" b="0" i="0" u="none" strike="noStrike" dirty="0">
                <a:solidFill>
                  <a:srgbClr val="000000"/>
                </a:solidFill>
                <a:effectLst/>
                <a:latin typeface="Calibri" panose="020F0502020204030204" pitchFamily="34" charset="0"/>
              </a:rPr>
              <a:t>’ sessions – an online platform providing information, advice and guidance for prospective students, parents/guardians, teachers and advisers about studying at university.</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200" b="0" i="0" dirty="0">
                <a:solidFill>
                  <a:srgbClr val="444444"/>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You can </a:t>
            </a:r>
            <a:r>
              <a:rPr lang="en-GB" sz="1200" b="1" i="0" u="none" strike="noStrike" dirty="0">
                <a:solidFill>
                  <a:srgbClr val="000000"/>
                </a:solidFill>
                <a:effectLst/>
                <a:latin typeface="Calibri" panose="020F0502020204030204" pitchFamily="34" charset="0"/>
              </a:rPr>
              <a:t>take part in online events </a:t>
            </a:r>
            <a:r>
              <a:rPr lang="en-GB" sz="1200" b="0" i="0" u="none" strike="noStrike" dirty="0">
                <a:solidFill>
                  <a:srgbClr val="000000"/>
                </a:solidFill>
                <a:effectLst/>
                <a:latin typeface="Calibri" panose="020F0502020204030204" pitchFamily="34" charset="0"/>
              </a:rPr>
              <a:t>from subject specific talks from our academic community to Live Q&amp;As with staff and students. We also have content you can access on demand, including informative podcasts and videos. </a:t>
            </a:r>
          </a:p>
          <a:p>
            <a:pPr algn="l" rtl="0" fontAlgn="base"/>
            <a:endParaRPr lang="en-GB" sz="1200" b="0" i="0" u="none" strike="noStrike"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Visit the webpage shown at the bottom of your screen &amp; </a:t>
            </a:r>
            <a:r>
              <a:rPr lang="en-GB" sz="1200" b="1" i="0" u="none" strike="noStrike" dirty="0">
                <a:solidFill>
                  <a:srgbClr val="000000"/>
                </a:solidFill>
                <a:effectLst/>
                <a:latin typeface="Calibri" panose="020F0502020204030204" pitchFamily="34" charset="0"/>
              </a:rPr>
              <a:t>Follow us </a:t>
            </a:r>
            <a:r>
              <a:rPr lang="en-GB" sz="1200" b="0" i="0" u="none" strike="noStrike" dirty="0">
                <a:solidFill>
                  <a:srgbClr val="000000"/>
                </a:solidFill>
                <a:effectLst/>
                <a:latin typeface="Calibri" panose="020F0502020204030204" pitchFamily="34" charset="0"/>
              </a:rPr>
              <a:t>on Facebook and twitter to receive updates.</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F4DF4-FB14-BD4D-AD70-BA6D2DA3CE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234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important to clarify that in this session, we’re focusing on financial support:</a:t>
            </a:r>
          </a:p>
          <a:p>
            <a:endParaRPr lang="en-GB" dirty="0"/>
          </a:p>
          <a:p>
            <a:pPr marL="171450" indent="-171450">
              <a:buFont typeface="Arial" panose="020B0604020202020204" pitchFamily="34" charset="0"/>
              <a:buChar char="•"/>
            </a:pPr>
            <a:r>
              <a:rPr lang="en-GB" dirty="0"/>
              <a:t>for </a:t>
            </a:r>
            <a:r>
              <a:rPr lang="en-GB" b="1" dirty="0"/>
              <a:t>full-time students </a:t>
            </a:r>
            <a:r>
              <a:rPr lang="en-GB" dirty="0"/>
              <a:t>from </a:t>
            </a:r>
            <a:r>
              <a:rPr lang="en-GB" b="1" dirty="0"/>
              <a:t>England (</a:t>
            </a:r>
            <a:r>
              <a:rPr lang="en-GB" b="0" dirty="0"/>
              <a:t>aka</a:t>
            </a:r>
            <a:r>
              <a:rPr lang="en-GB" b="1" dirty="0"/>
              <a:t> home students), </a:t>
            </a:r>
            <a:r>
              <a:rPr lang="en-GB" b="0" dirty="0"/>
              <a:t>starting in the </a:t>
            </a:r>
            <a:r>
              <a:rPr lang="en-GB" b="1" dirty="0"/>
              <a:t>2022/23 </a:t>
            </a:r>
            <a:r>
              <a:rPr lang="en-GB" b="0" dirty="0"/>
              <a:t>academic year</a:t>
            </a:r>
          </a:p>
          <a:p>
            <a:pPr marL="171450" indent="-171450">
              <a:buFont typeface="Arial" panose="020B0604020202020204" pitchFamily="34" charset="0"/>
              <a:buChar char="•"/>
            </a:pPr>
            <a:r>
              <a:rPr lang="en-GB" dirty="0"/>
              <a:t>and relating to </a:t>
            </a:r>
            <a:r>
              <a:rPr lang="en-GB" b="1" dirty="0"/>
              <a:t>first degree courses </a:t>
            </a:r>
            <a:r>
              <a:rPr lang="en-GB" dirty="0"/>
              <a:t>at </a:t>
            </a:r>
            <a:r>
              <a:rPr lang="en-GB" b="1" dirty="0"/>
              <a:t>publicly funded higher education institutions</a:t>
            </a:r>
            <a:r>
              <a:rPr lang="en-GB" dirty="0"/>
              <a:t>.</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To be classed as a home student, you must usually have been </a:t>
            </a:r>
            <a:r>
              <a:rPr lang="en-GB" b="1" dirty="0"/>
              <a:t>living in the UK for three years </a:t>
            </a:r>
            <a:r>
              <a:rPr lang="en-GB" dirty="0"/>
              <a:t>before the start of the academic year in which your course begins. If you have </a:t>
            </a:r>
            <a:r>
              <a:rPr lang="en-GB" b="1" dirty="0"/>
              <a:t>refugee status</a:t>
            </a:r>
            <a:r>
              <a:rPr lang="en-GB" dirty="0"/>
              <a:t>, you can also apply for full government support. Full eligibility details can be found on the government student finance webpages and individual university websites.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(You can find other information online if this doesn’t apply to you, e.g. you’re from Wales/Scotland/NI / Channel Islands / the Isle of Man, are an international student, a part-time student, or studying at a private institution.)</a:t>
            </a:r>
          </a:p>
          <a:p>
            <a:endParaRPr lang="en-GB" dirty="0"/>
          </a:p>
        </p:txBody>
      </p:sp>
      <p:sp>
        <p:nvSpPr>
          <p:cNvPr id="4" name="Slide Number Placeholder 3"/>
          <p:cNvSpPr>
            <a:spLocks noGrp="1"/>
          </p:cNvSpPr>
          <p:nvPr>
            <p:ph type="sldNum" sz="quarter" idx="5"/>
          </p:nvPr>
        </p:nvSpPr>
        <p:spPr/>
        <p:txBody>
          <a:bodyPr/>
          <a:lstStyle/>
          <a:p>
            <a:fld id="{5A6F4DF4-FB14-BD4D-AD70-BA6D2DA3CE97}" type="slidenum">
              <a:rPr lang="en-US" smtClean="0"/>
              <a:t>2</a:t>
            </a:fld>
            <a:endParaRPr lang="en-US"/>
          </a:p>
        </p:txBody>
      </p:sp>
    </p:spTree>
    <p:extLst>
      <p:ext uri="{BB962C8B-B14F-4D97-AF65-F5344CB8AC3E}">
        <p14:creationId xmlns:p14="http://schemas.microsoft.com/office/powerpoint/2010/main" val="3354028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charset="0"/>
              <a:buNone/>
            </a:pPr>
            <a:r>
              <a:rPr lang="en-US" sz="1200" dirty="0">
                <a:latin typeface="Arial" charset="0"/>
                <a:ea typeface="Arial" charset="0"/>
                <a:cs typeface="Arial" charset="0"/>
              </a:rPr>
              <a:t>The most obvious university cost is probably </a:t>
            </a:r>
            <a:r>
              <a:rPr lang="en-US" sz="1200" b="1" dirty="0">
                <a:latin typeface="Arial" charset="0"/>
                <a:ea typeface="Arial" charset="0"/>
                <a:cs typeface="Arial" charset="0"/>
              </a:rPr>
              <a:t>tuition fees</a:t>
            </a:r>
            <a:r>
              <a:rPr lang="en-US" sz="1200" dirty="0">
                <a:latin typeface="Arial" charset="0"/>
                <a:ea typeface="Arial" charset="0"/>
                <a:cs typeface="Arial" charset="0"/>
              </a:rPr>
              <a:t>. Universities/colleges can charge </a:t>
            </a:r>
            <a:r>
              <a:rPr lang="en-US" sz="1200" b="1" dirty="0">
                <a:latin typeface="Arial" charset="0"/>
                <a:ea typeface="Arial" charset="0"/>
                <a:cs typeface="Arial" charset="0"/>
              </a:rPr>
              <a:t>between £6,000 and £9,250</a:t>
            </a:r>
            <a:r>
              <a:rPr lang="en-US" sz="1200" dirty="0">
                <a:latin typeface="Arial" charset="0"/>
                <a:ea typeface="Arial" charset="0"/>
                <a:cs typeface="Arial" charset="0"/>
              </a:rPr>
              <a:t> per year (this is still the same for 2022/23). </a:t>
            </a:r>
            <a:r>
              <a:rPr lang="en-US" sz="1200" b="1" dirty="0">
                <a:latin typeface="Arial" charset="0"/>
                <a:ea typeface="Arial" charset="0"/>
                <a:cs typeface="Arial" charset="0"/>
              </a:rPr>
              <a:t>Most charge the maximum, including </a:t>
            </a:r>
            <a:r>
              <a:rPr lang="en-US" sz="1200" b="1" dirty="0" err="1">
                <a:latin typeface="Arial" charset="0"/>
                <a:ea typeface="Arial" charset="0"/>
                <a:cs typeface="Arial" charset="0"/>
              </a:rPr>
              <a:t>UoE</a:t>
            </a:r>
            <a:r>
              <a:rPr lang="en-US" sz="1200" dirty="0">
                <a:latin typeface="Arial" charset="0"/>
                <a:ea typeface="Arial" charset="0"/>
                <a:cs typeface="Arial" charset="0"/>
              </a:rPr>
              <a:t>.</a:t>
            </a:r>
          </a:p>
          <a:p>
            <a:pPr marL="0" indent="0">
              <a:lnSpc>
                <a:spcPct val="150000"/>
              </a:lnSpc>
              <a:buFont typeface="Arial" charset="0"/>
              <a:buNone/>
            </a:pPr>
            <a:endParaRPr lang="en-US" sz="1200" dirty="0">
              <a:latin typeface="Arial" charset="0"/>
              <a:ea typeface="Arial" charset="0"/>
              <a:cs typeface="Arial" charset="0"/>
            </a:endParaRPr>
          </a:p>
          <a:p>
            <a:pPr marL="0" indent="0">
              <a:lnSpc>
                <a:spcPct val="150000"/>
              </a:lnSpc>
              <a:buFont typeface="Arial" charset="0"/>
              <a:buNone/>
            </a:pPr>
            <a:r>
              <a:rPr lang="en-US" sz="1200" dirty="0">
                <a:latin typeface="Arial" charset="0"/>
                <a:ea typeface="Arial" charset="0"/>
                <a:cs typeface="Arial" charset="0"/>
              </a:rPr>
              <a:t>There are </a:t>
            </a:r>
            <a:r>
              <a:rPr lang="en-US" sz="1200" b="1" dirty="0">
                <a:latin typeface="Arial" charset="0"/>
                <a:ea typeface="Arial" charset="0"/>
                <a:cs typeface="Arial" charset="0"/>
              </a:rPr>
              <a:t>exceptions</a:t>
            </a:r>
            <a:r>
              <a:rPr lang="en-US" sz="1200" dirty="0">
                <a:latin typeface="Arial" charset="0"/>
                <a:ea typeface="Arial" charset="0"/>
                <a:cs typeface="Arial" charset="0"/>
              </a:rPr>
              <a:t> to this. </a:t>
            </a:r>
            <a:r>
              <a:rPr lang="en-US" sz="1200" b="1" dirty="0">
                <a:latin typeface="Arial" charset="0"/>
                <a:ea typeface="Arial" charset="0"/>
                <a:cs typeface="Arial" charset="0"/>
              </a:rPr>
              <a:t>For example, at </a:t>
            </a:r>
            <a:r>
              <a:rPr lang="en-US" sz="1200" b="1" dirty="0" err="1">
                <a:latin typeface="Arial" charset="0"/>
                <a:ea typeface="Arial" charset="0"/>
                <a:cs typeface="Arial" charset="0"/>
              </a:rPr>
              <a:t>UoE</a:t>
            </a:r>
            <a:r>
              <a:rPr lang="en-US" sz="1200" dirty="0">
                <a:latin typeface="Arial" charset="0"/>
                <a:ea typeface="Arial" charset="0"/>
                <a:cs typeface="Arial" charset="0"/>
              </a:rPr>
              <a:t>:</a:t>
            </a:r>
          </a:p>
          <a:p>
            <a:pPr marL="171450" indent="-171450">
              <a:lnSpc>
                <a:spcPct val="150000"/>
              </a:lnSpc>
              <a:buFont typeface="Arial" panose="020B0604020202020204" pitchFamily="34" charset="0"/>
              <a:buChar char="•"/>
            </a:pPr>
            <a:r>
              <a:rPr lang="en-US" sz="1200" dirty="0">
                <a:latin typeface="Arial" charset="0"/>
                <a:ea typeface="Arial" charset="0"/>
                <a:cs typeface="Arial" charset="0"/>
              </a:rPr>
              <a:t>if you study the </a:t>
            </a:r>
            <a:r>
              <a:rPr lang="en-US" sz="1200" b="1" dirty="0">
                <a:latin typeface="Arial" charset="0"/>
                <a:ea typeface="Arial" charset="0"/>
                <a:cs typeface="Arial" charset="0"/>
              </a:rPr>
              <a:t>BMBS Medicine </a:t>
            </a:r>
            <a:r>
              <a:rPr lang="en-US" sz="1200" b="1" dirty="0" err="1">
                <a:latin typeface="Arial" charset="0"/>
                <a:ea typeface="Arial" charset="0"/>
                <a:cs typeface="Arial" charset="0"/>
              </a:rPr>
              <a:t>programme</a:t>
            </a:r>
            <a:r>
              <a:rPr lang="en-US" sz="1200" dirty="0">
                <a:latin typeface="Arial" charset="0"/>
                <a:ea typeface="Arial" charset="0"/>
                <a:cs typeface="Arial" charset="0"/>
              </a:rPr>
              <a:t>, tuition fee charges apply for years 1-4, but </a:t>
            </a:r>
            <a:r>
              <a:rPr lang="en-US" sz="1200" b="1" dirty="0">
                <a:latin typeface="Arial" charset="0"/>
                <a:ea typeface="Arial" charset="0"/>
                <a:cs typeface="Arial" charset="0"/>
              </a:rPr>
              <a:t>year 5 is paid by the NHS</a:t>
            </a:r>
            <a:r>
              <a:rPr lang="en-US" sz="1200" dirty="0">
                <a:latin typeface="Arial" charset="0"/>
                <a:ea typeface="Arial" charset="0"/>
                <a:cs typeface="Arial" charset="0"/>
              </a:rPr>
              <a:t>.</a:t>
            </a:r>
          </a:p>
          <a:p>
            <a:pPr marL="171450" indent="-171450">
              <a:lnSpc>
                <a:spcPct val="150000"/>
              </a:lnSpc>
              <a:buFont typeface="Arial" panose="020B0604020202020204" pitchFamily="34" charset="0"/>
              <a:buChar char="•"/>
            </a:pPr>
            <a:r>
              <a:rPr lang="en-GB" sz="1200" dirty="0">
                <a:latin typeface="Arial" charset="0"/>
                <a:ea typeface="Arial" charset="0"/>
                <a:cs typeface="Arial" charset="0"/>
              </a:rPr>
              <a:t>if, as part of your four-year degree programme, you spend a </a:t>
            </a:r>
            <a:r>
              <a:rPr lang="en-GB" sz="1200" b="1" dirty="0">
                <a:latin typeface="Arial" charset="0"/>
                <a:ea typeface="Arial" charset="0"/>
                <a:cs typeface="Arial" charset="0"/>
              </a:rPr>
              <a:t>full academic year studying abroad </a:t>
            </a:r>
            <a:r>
              <a:rPr lang="en-GB" sz="1200" dirty="0">
                <a:latin typeface="Arial" charset="0"/>
                <a:ea typeface="Arial" charset="0"/>
                <a:cs typeface="Arial" charset="0"/>
              </a:rPr>
              <a:t>you will pay a </a:t>
            </a:r>
            <a:r>
              <a:rPr lang="en-GB" sz="1200" b="1" dirty="0">
                <a:latin typeface="Arial" charset="0"/>
                <a:ea typeface="Arial" charset="0"/>
                <a:cs typeface="Arial" charset="0"/>
              </a:rPr>
              <a:t>reduced fee of £1,385 </a:t>
            </a:r>
            <a:r>
              <a:rPr lang="en-GB" sz="1200" dirty="0">
                <a:latin typeface="Arial" charset="0"/>
                <a:ea typeface="Arial" charset="0"/>
                <a:cs typeface="Arial" charset="0"/>
              </a:rPr>
              <a:t>(or approximately </a:t>
            </a:r>
            <a:r>
              <a:rPr lang="en-GB" sz="1200" b="0" dirty="0">
                <a:latin typeface="Arial" charset="0"/>
                <a:ea typeface="Arial" charset="0"/>
                <a:cs typeface="Arial" charset="0"/>
              </a:rPr>
              <a:t>15 per cent </a:t>
            </a:r>
            <a:r>
              <a:rPr lang="en-GB" sz="1200" dirty="0">
                <a:latin typeface="Arial" charset="0"/>
                <a:ea typeface="Arial" charset="0"/>
                <a:cs typeface="Arial" charset="0"/>
              </a:rPr>
              <a:t>of the maximum fee for that year). </a:t>
            </a:r>
          </a:p>
          <a:p>
            <a:pPr marL="171450" indent="-171450">
              <a:lnSpc>
                <a:spcPct val="150000"/>
              </a:lnSpc>
              <a:buFont typeface="Arial" panose="020B0604020202020204" pitchFamily="34" charset="0"/>
              <a:buChar char="•"/>
            </a:pPr>
            <a:r>
              <a:rPr lang="en-GB" sz="1200" dirty="0">
                <a:latin typeface="Arial" charset="0"/>
                <a:ea typeface="Arial" charset="0"/>
                <a:cs typeface="Arial" charset="0"/>
              </a:rPr>
              <a:t>If you spend a </a:t>
            </a:r>
            <a:r>
              <a:rPr lang="en-GB" sz="1200" b="1" dirty="0">
                <a:latin typeface="Arial" charset="0"/>
                <a:ea typeface="Arial" charset="0"/>
                <a:cs typeface="Arial" charset="0"/>
              </a:rPr>
              <a:t>full year on a work placement </a:t>
            </a:r>
            <a:r>
              <a:rPr lang="en-GB" sz="1200" dirty="0">
                <a:latin typeface="Arial" charset="0"/>
                <a:ea typeface="Arial" charset="0"/>
                <a:cs typeface="Arial" charset="0"/>
              </a:rPr>
              <a:t>(in the UK or abroad) you will pay a </a:t>
            </a:r>
            <a:r>
              <a:rPr lang="en-GB" sz="1200" b="1" dirty="0">
                <a:latin typeface="Arial" charset="0"/>
                <a:ea typeface="Arial" charset="0"/>
                <a:cs typeface="Arial" charset="0"/>
              </a:rPr>
              <a:t>reduced fee of £1,850 </a:t>
            </a:r>
            <a:r>
              <a:rPr lang="en-GB" sz="1200" dirty="0">
                <a:latin typeface="Arial" charset="0"/>
                <a:ea typeface="Arial" charset="0"/>
                <a:cs typeface="Arial" charset="0"/>
              </a:rPr>
              <a:t>(or </a:t>
            </a:r>
            <a:r>
              <a:rPr lang="en-GB" sz="1200" b="0" dirty="0">
                <a:latin typeface="Arial" charset="0"/>
                <a:ea typeface="Arial" charset="0"/>
                <a:cs typeface="Arial" charset="0"/>
              </a:rPr>
              <a:t>20 per cent</a:t>
            </a:r>
            <a:r>
              <a:rPr lang="en-GB" sz="1200" b="1" dirty="0">
                <a:latin typeface="Arial" charset="0"/>
                <a:ea typeface="Arial" charset="0"/>
                <a:cs typeface="Arial" charset="0"/>
              </a:rPr>
              <a:t> </a:t>
            </a:r>
            <a:r>
              <a:rPr lang="en-GB" sz="1200" dirty="0">
                <a:latin typeface="Arial" charset="0"/>
                <a:ea typeface="Arial" charset="0"/>
                <a:cs typeface="Arial" charset="0"/>
              </a:rPr>
              <a:t>of the maximum fee for that year)</a:t>
            </a:r>
            <a:endParaRPr lang="en-US" sz="1200" dirty="0">
              <a:latin typeface="Arial" charset="0"/>
              <a:ea typeface="Arial" charset="0"/>
              <a:cs typeface="Arial" charset="0"/>
            </a:endParaRPr>
          </a:p>
          <a:p>
            <a:pPr marL="0" indent="0">
              <a:lnSpc>
                <a:spcPct val="150000"/>
              </a:lnSpc>
              <a:buFont typeface="Arial" charset="0"/>
              <a:buNone/>
            </a:pPr>
            <a:endParaRPr lang="en-US" sz="1200" dirty="0">
              <a:latin typeface="Arial" charset="0"/>
              <a:ea typeface="Arial" charset="0"/>
              <a:cs typeface="Arial" charset="0"/>
            </a:endParaRPr>
          </a:p>
          <a:p>
            <a:pPr marL="0" indent="0">
              <a:lnSpc>
                <a:spcPct val="150000"/>
              </a:lnSpc>
              <a:buFont typeface="Arial" charset="0"/>
              <a:buNone/>
            </a:pPr>
            <a:r>
              <a:rPr lang="en-US" sz="1200" dirty="0">
                <a:latin typeface="Arial" charset="0"/>
                <a:ea typeface="Arial" charset="0"/>
                <a:cs typeface="Arial" charset="0"/>
              </a:rPr>
              <a:t>You don’t need to pay the amount in full before your course starts – more on this later. </a:t>
            </a:r>
          </a:p>
          <a:p>
            <a:pPr marL="0" indent="0">
              <a:lnSpc>
                <a:spcPct val="150000"/>
              </a:lnSpc>
              <a:buFont typeface="Arial" charset="0"/>
              <a:buNone/>
            </a:pPr>
            <a:endParaRPr lang="en-US" sz="1200" dirty="0">
              <a:latin typeface="Arial" charset="0"/>
              <a:ea typeface="Arial" charset="0"/>
              <a:cs typeface="Arial" charset="0"/>
            </a:endParaRPr>
          </a:p>
          <a:p>
            <a:pPr marL="0" indent="0">
              <a:lnSpc>
                <a:spcPct val="150000"/>
              </a:lnSpc>
              <a:buFont typeface="Arial" charset="0"/>
              <a:buNone/>
            </a:pPr>
            <a:r>
              <a:rPr lang="en-US" sz="1200" dirty="0">
                <a:latin typeface="Arial" charset="0"/>
                <a:ea typeface="Arial" charset="0"/>
                <a:cs typeface="Arial" charset="0"/>
              </a:rPr>
              <a:t>Also, you don’t need to pay tuition fees for degree apprenticeships – these are met by the employer and the government. </a:t>
            </a:r>
          </a:p>
          <a:p>
            <a:endParaRPr lang="en-US" sz="1200" dirty="0">
              <a:latin typeface="Arial" charset="0"/>
              <a:cs typeface="Arial" charset="0"/>
            </a:endParaRPr>
          </a:p>
          <a:p>
            <a:r>
              <a:rPr lang="en-US" sz="1200" dirty="0">
                <a:latin typeface="Arial" charset="0"/>
                <a:cs typeface="Arial" charset="0"/>
              </a:rPr>
              <a:t>N.B. This information is </a:t>
            </a:r>
            <a:r>
              <a:rPr lang="en-US" sz="1200" b="1" dirty="0">
                <a:latin typeface="Arial" charset="0"/>
                <a:cs typeface="Arial" charset="0"/>
              </a:rPr>
              <a:t>subject to change </a:t>
            </a:r>
            <a:r>
              <a:rPr lang="en-US" sz="1200" dirty="0">
                <a:latin typeface="Arial" charset="0"/>
                <a:cs typeface="Arial" charset="0"/>
              </a:rPr>
              <a:t>if government </a:t>
            </a:r>
            <a:r>
              <a:rPr lang="en-GB" sz="1200" dirty="0">
                <a:latin typeface="Arial" charset="0"/>
                <a:cs typeface="Arial" charset="0"/>
              </a:rPr>
              <a:t>policy changes.</a:t>
            </a:r>
          </a:p>
          <a:p>
            <a:endParaRPr lang="en-GB" sz="1200" dirty="0">
              <a:latin typeface="Arial" charset="0"/>
              <a:cs typeface="Arial" charset="0"/>
            </a:endParaRPr>
          </a:p>
          <a:p>
            <a:r>
              <a:rPr lang="en-GB" sz="1200" dirty="0">
                <a:latin typeface="Arial" charset="0"/>
                <a:cs typeface="Arial" charset="0"/>
              </a:rPr>
              <a:t>[All correct as at 31.1.22]</a:t>
            </a:r>
            <a:endParaRPr lang="en-GB" dirty="0"/>
          </a:p>
          <a:p>
            <a:endParaRPr lang="en-GB" dirty="0"/>
          </a:p>
        </p:txBody>
      </p:sp>
      <p:sp>
        <p:nvSpPr>
          <p:cNvPr id="4" name="Slide Number Placeholder 3"/>
          <p:cNvSpPr>
            <a:spLocks noGrp="1"/>
          </p:cNvSpPr>
          <p:nvPr>
            <p:ph type="sldNum" sz="quarter" idx="5"/>
          </p:nvPr>
        </p:nvSpPr>
        <p:spPr/>
        <p:txBody>
          <a:bodyPr/>
          <a:lstStyle/>
          <a:p>
            <a:fld id="{5A6F4DF4-FB14-BD4D-AD70-BA6D2DA3CE97}" type="slidenum">
              <a:rPr lang="en-US" smtClean="0"/>
              <a:t>3</a:t>
            </a:fld>
            <a:endParaRPr lang="en-US"/>
          </a:p>
        </p:txBody>
      </p:sp>
    </p:spTree>
    <p:extLst>
      <p:ext uri="{BB962C8B-B14F-4D97-AF65-F5344CB8AC3E}">
        <p14:creationId xmlns:p14="http://schemas.microsoft.com/office/powerpoint/2010/main" val="311513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other main costs are your </a:t>
            </a:r>
            <a:r>
              <a:rPr lang="en-GB" b="1" dirty="0"/>
              <a:t>living costs</a:t>
            </a:r>
            <a:r>
              <a:rPr lang="en-GB" dirty="0"/>
              <a:t>. These can </a:t>
            </a:r>
            <a:r>
              <a:rPr lang="en-GB" b="1" dirty="0"/>
              <a:t>vary hugely </a:t>
            </a:r>
            <a:r>
              <a:rPr lang="en-GB" dirty="0"/>
              <a:t>depending on your </a:t>
            </a:r>
            <a:r>
              <a:rPr lang="en-GB" b="1" dirty="0"/>
              <a:t>lifestyle/priorities, course </a:t>
            </a:r>
            <a:r>
              <a:rPr lang="en-GB" dirty="0"/>
              <a:t>and </a:t>
            </a:r>
            <a:r>
              <a:rPr lang="en-GB" b="1" dirty="0"/>
              <a:t>where you live </a:t>
            </a:r>
            <a:r>
              <a:rPr lang="en-GB" dirty="0"/>
              <a:t>during university.</a:t>
            </a:r>
          </a:p>
          <a:p>
            <a:endParaRPr lang="en-GB" dirty="0"/>
          </a:p>
          <a:p>
            <a:r>
              <a:rPr lang="en-GB" dirty="0"/>
              <a:t>If you live away from home and choose university-owned accommodation, you usually have a choice between self-catered (you provide your own meals) or catered (they’re provided for you).</a:t>
            </a:r>
          </a:p>
          <a:p>
            <a:endParaRPr lang="en-GB" dirty="0"/>
          </a:p>
          <a:p>
            <a:r>
              <a:rPr lang="en-GB" dirty="0"/>
              <a:t>This is an </a:t>
            </a:r>
            <a:r>
              <a:rPr lang="en-GB" b="1" dirty="0"/>
              <a:t>example breakdown </a:t>
            </a:r>
            <a:r>
              <a:rPr lang="en-GB" dirty="0"/>
              <a:t>for a </a:t>
            </a:r>
            <a:r>
              <a:rPr lang="en-GB" b="1" dirty="0"/>
              <a:t>University of Exeter</a:t>
            </a:r>
            <a:r>
              <a:rPr lang="en-GB" dirty="0"/>
              <a:t> student living in </a:t>
            </a:r>
            <a:r>
              <a:rPr lang="en-GB" b="1" dirty="0"/>
              <a:t>self-catered</a:t>
            </a:r>
            <a:r>
              <a:rPr lang="en-GB" dirty="0"/>
              <a:t> accommodation in </a:t>
            </a:r>
            <a:r>
              <a:rPr lang="en-GB" b="1" dirty="0"/>
              <a:t>Exeter </a:t>
            </a:r>
            <a:r>
              <a:rPr lang="en-GB" dirty="0"/>
              <a:t>(NB: we have another campus in Cornwall). The </a:t>
            </a:r>
            <a:r>
              <a:rPr lang="en-GB" b="1" dirty="0"/>
              <a:t>accommodation figures</a:t>
            </a:r>
            <a:r>
              <a:rPr lang="en-GB" dirty="0"/>
              <a:t> are an </a:t>
            </a:r>
            <a:r>
              <a:rPr lang="en-GB" b="1" dirty="0"/>
              <a:t>average</a:t>
            </a:r>
            <a:r>
              <a:rPr lang="en-GB" dirty="0"/>
              <a:t> based on data for the </a:t>
            </a:r>
            <a:r>
              <a:rPr lang="en-GB" b="1" dirty="0"/>
              <a:t>2021/22 academic year </a:t>
            </a:r>
            <a:r>
              <a:rPr lang="en-GB" dirty="0"/>
              <a:t>(but we have a range of accommodation at varying costs).  </a:t>
            </a:r>
          </a:p>
          <a:p>
            <a:endParaRPr lang="en-GB" dirty="0"/>
          </a:p>
          <a:p>
            <a:r>
              <a:rPr lang="en-GB" dirty="0"/>
              <a:t>You may also have </a:t>
            </a:r>
            <a:r>
              <a:rPr lang="en-GB" b="1" dirty="0"/>
              <a:t>extra costs at the start of year 1</a:t>
            </a:r>
            <a:r>
              <a:rPr lang="en-GB" dirty="0"/>
              <a:t>, e.g. household essentials, such as pots, pans and bedding. You may also need IT equipment for your studies. As well books, some courses may require that you pay for things like field trips and lab equipment (this information should be given on individual programme webpages). </a:t>
            </a:r>
          </a:p>
          <a:p>
            <a:endParaRPr lang="en-GB" dirty="0"/>
          </a:p>
          <a:p>
            <a:r>
              <a:rPr lang="en-GB" dirty="0"/>
              <a:t>[Information is taken from https://www.exeter.ac.uk/undergraduate/fees/livingcosts/]</a:t>
            </a:r>
          </a:p>
        </p:txBody>
      </p:sp>
      <p:sp>
        <p:nvSpPr>
          <p:cNvPr id="4" name="Slide Number Placeholder 3"/>
          <p:cNvSpPr>
            <a:spLocks noGrp="1"/>
          </p:cNvSpPr>
          <p:nvPr>
            <p:ph type="sldNum" sz="quarter" idx="5"/>
          </p:nvPr>
        </p:nvSpPr>
        <p:spPr/>
        <p:txBody>
          <a:bodyPr/>
          <a:lstStyle/>
          <a:p>
            <a:fld id="{5A6F4DF4-FB14-BD4D-AD70-BA6D2DA3CE97}" type="slidenum">
              <a:rPr lang="en-US" smtClean="0"/>
              <a:t>4</a:t>
            </a:fld>
            <a:endParaRPr lang="en-US"/>
          </a:p>
        </p:txBody>
      </p:sp>
    </p:spTree>
    <p:extLst>
      <p:ext uri="{BB962C8B-B14F-4D97-AF65-F5344CB8AC3E}">
        <p14:creationId xmlns:p14="http://schemas.microsoft.com/office/powerpoint/2010/main" val="118567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Catered accommodation </a:t>
            </a:r>
            <a:r>
              <a:rPr lang="en-GB" dirty="0"/>
              <a:t>is obviously </a:t>
            </a:r>
            <a:r>
              <a:rPr lang="en-GB" b="1" dirty="0"/>
              <a:t>more expensive </a:t>
            </a:r>
            <a:r>
              <a:rPr lang="en-GB" dirty="0"/>
              <a:t>– and you may still be buying </a:t>
            </a:r>
            <a:r>
              <a:rPr lang="en-GB" b="1" dirty="0"/>
              <a:t>lunches</a:t>
            </a:r>
            <a:r>
              <a:rPr lang="en-GB" dirty="0"/>
              <a:t> and </a:t>
            </a:r>
            <a:r>
              <a:rPr lang="en-GB" b="1" dirty="0"/>
              <a:t>drinks</a:t>
            </a:r>
            <a:r>
              <a:rPr lang="en-GB" dirty="0"/>
              <a:t> where you’re out during the day at lectures, etc.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([Information is taken from https://www.exeter.ac.uk/undergraduate/fees/livingcosts/]</a:t>
            </a:r>
          </a:p>
          <a:p>
            <a:endParaRPr lang="en-GB" dirty="0"/>
          </a:p>
        </p:txBody>
      </p:sp>
      <p:sp>
        <p:nvSpPr>
          <p:cNvPr id="4" name="Slide Number Placeholder 3"/>
          <p:cNvSpPr>
            <a:spLocks noGrp="1"/>
          </p:cNvSpPr>
          <p:nvPr>
            <p:ph type="sldNum" sz="quarter" idx="5"/>
          </p:nvPr>
        </p:nvSpPr>
        <p:spPr/>
        <p:txBody>
          <a:bodyPr/>
          <a:lstStyle/>
          <a:p>
            <a:fld id="{5A6F4DF4-FB14-BD4D-AD70-BA6D2DA3CE97}" type="slidenum">
              <a:rPr lang="en-US" smtClean="0"/>
              <a:t>5</a:t>
            </a:fld>
            <a:endParaRPr lang="en-US"/>
          </a:p>
        </p:txBody>
      </p:sp>
    </p:spTree>
    <p:extLst>
      <p:ext uri="{BB962C8B-B14F-4D97-AF65-F5344CB8AC3E}">
        <p14:creationId xmlns:p14="http://schemas.microsoft.com/office/powerpoint/2010/main" val="1950401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we’ve looked at student costs, let’s look at how we’re going to cover them. The first source of funding we’re going to look at is the </a:t>
            </a:r>
            <a:r>
              <a:rPr lang="en-GB" b="0" dirty="0"/>
              <a:t>government</a:t>
            </a:r>
            <a:r>
              <a:rPr lang="en-GB" dirty="0"/>
              <a:t>. </a:t>
            </a:r>
          </a:p>
          <a:p>
            <a:endParaRPr lang="en-GB" dirty="0"/>
          </a:p>
          <a:p>
            <a:r>
              <a:rPr lang="en-GB" b="1" dirty="0"/>
              <a:t>Government</a:t>
            </a:r>
            <a:r>
              <a:rPr lang="en-GB" dirty="0"/>
              <a:t> </a:t>
            </a:r>
            <a:r>
              <a:rPr lang="en-GB" b="1" dirty="0"/>
              <a:t>loans</a:t>
            </a:r>
            <a:r>
              <a:rPr lang="en-GB" dirty="0"/>
              <a:t> are administered through an organisation called </a:t>
            </a:r>
            <a:r>
              <a:rPr lang="en-GB" b="1" dirty="0"/>
              <a:t>Student Finance England</a:t>
            </a:r>
            <a:r>
              <a:rPr lang="en-GB" dirty="0"/>
              <a:t>. </a:t>
            </a:r>
          </a:p>
          <a:p>
            <a:endParaRPr lang="en-GB" dirty="0"/>
          </a:p>
          <a:p>
            <a:r>
              <a:rPr lang="en-GB" dirty="0"/>
              <a:t>You can take out a </a:t>
            </a:r>
            <a:r>
              <a:rPr lang="en-GB" b="0" dirty="0"/>
              <a:t>government loan </a:t>
            </a:r>
            <a:r>
              <a:rPr lang="en-GB" dirty="0"/>
              <a:t>to cover the full cost of your </a:t>
            </a:r>
            <a:r>
              <a:rPr lang="en-GB" b="1" dirty="0"/>
              <a:t>tuition</a:t>
            </a:r>
            <a:r>
              <a:rPr lang="en-GB" dirty="0"/>
              <a:t> (you can’t take out more than the cost of your tuition fees, so if your university charges less than £9,250, that’s the maximum amount you can take). The loan is </a:t>
            </a:r>
            <a:r>
              <a:rPr lang="en-GB" b="1" i="0" dirty="0"/>
              <a:t>paid directly to your university. </a:t>
            </a:r>
            <a:r>
              <a:rPr lang="en-GB" dirty="0"/>
              <a:t>This is </a:t>
            </a:r>
            <a:r>
              <a:rPr lang="en-GB" b="1" dirty="0"/>
              <a:t>non-means-tested</a:t>
            </a:r>
            <a:r>
              <a:rPr lang="en-GB" dirty="0"/>
              <a:t>, which means all eligible students are entitled to get a loan for their full tuition fees.</a:t>
            </a:r>
          </a:p>
          <a:p>
            <a:endParaRPr lang="en-GB" dirty="0"/>
          </a:p>
          <a:p>
            <a:r>
              <a:rPr lang="en-GB" dirty="0"/>
              <a:t>You can also take out a </a:t>
            </a:r>
            <a:r>
              <a:rPr lang="en-GB" b="1" dirty="0"/>
              <a:t>maintenance loan</a:t>
            </a:r>
            <a:r>
              <a:rPr lang="en-GB" dirty="0"/>
              <a:t>, which is for </a:t>
            </a:r>
            <a:r>
              <a:rPr lang="en-GB" b="1" dirty="0"/>
              <a:t>living costs</a:t>
            </a:r>
            <a:r>
              <a:rPr lang="en-GB" dirty="0"/>
              <a:t>, including accommodation, food, etc. This is </a:t>
            </a:r>
            <a:r>
              <a:rPr lang="en-GB" b="1" dirty="0"/>
              <a:t>means-tested</a:t>
            </a:r>
            <a:r>
              <a:rPr lang="en-GB" dirty="0"/>
              <a:t>, which means the amount you can get </a:t>
            </a:r>
            <a:r>
              <a:rPr lang="en-GB" b="1" dirty="0"/>
              <a:t>depends on your household income</a:t>
            </a:r>
            <a:r>
              <a:rPr lang="en-GB" dirty="0"/>
              <a:t>. </a:t>
            </a:r>
          </a:p>
          <a:p>
            <a:endParaRPr lang="en-GB" dirty="0"/>
          </a:p>
          <a:p>
            <a:r>
              <a:rPr lang="en-GB" dirty="0"/>
              <a:t>These have all been confirmed by the government for the </a:t>
            </a:r>
            <a:r>
              <a:rPr lang="en-GB" b="1" dirty="0"/>
              <a:t>2022/23 academic year</a:t>
            </a:r>
            <a:r>
              <a:rPr lang="en-GB" dirty="0"/>
              <a:t>. (However, as they have just been confirmed in Jan 2022, some online information sources will still be quoting amounts for 2021/22.)</a:t>
            </a:r>
          </a:p>
          <a:p>
            <a:endParaRPr lang="en-GB" dirty="0"/>
          </a:p>
          <a:p>
            <a:r>
              <a:rPr lang="en-GB" dirty="0"/>
              <a:t>Please note that the maximum maintenance loan amount given here just applies for </a:t>
            </a:r>
            <a:r>
              <a:rPr lang="en-GB" b="1" dirty="0"/>
              <a:t>students living away from home outside of London</a:t>
            </a:r>
            <a:r>
              <a:rPr lang="en-GB" dirty="0"/>
              <a:t>, e.g. at the University of Exeter. This is the same for any university outside of London. The amount you can get in </a:t>
            </a:r>
            <a:r>
              <a:rPr lang="en-GB" b="1" dirty="0"/>
              <a:t>London is higher </a:t>
            </a:r>
            <a:r>
              <a:rPr lang="en-GB" dirty="0"/>
              <a:t>(</a:t>
            </a:r>
            <a:r>
              <a:rPr lang="en-GB" b="0" i="0" dirty="0">
                <a:solidFill>
                  <a:srgbClr val="212529"/>
                </a:solidFill>
                <a:effectLst/>
                <a:latin typeface="Comfortaa"/>
              </a:rPr>
              <a:t>£12,667), as the cost of living is higher there</a:t>
            </a:r>
            <a:r>
              <a:rPr lang="en-GB" dirty="0"/>
              <a:t>. If you </a:t>
            </a:r>
            <a:r>
              <a:rPr lang="en-GB" b="1" dirty="0"/>
              <a:t>live at home with parents/carers</a:t>
            </a:r>
            <a:r>
              <a:rPr lang="en-GB" dirty="0"/>
              <a:t>, the </a:t>
            </a:r>
            <a:r>
              <a:rPr lang="en-GB" b="1" dirty="0"/>
              <a:t>amount is lower </a:t>
            </a:r>
            <a:r>
              <a:rPr lang="en-GB" dirty="0"/>
              <a:t>(£8,171). </a:t>
            </a:r>
          </a:p>
          <a:p>
            <a:endParaRPr lang="en-GB" dirty="0"/>
          </a:p>
          <a:p>
            <a:endParaRPr lang="en-GB" dirty="0"/>
          </a:p>
        </p:txBody>
      </p:sp>
      <p:sp>
        <p:nvSpPr>
          <p:cNvPr id="4" name="Slide Number Placeholder 3"/>
          <p:cNvSpPr>
            <a:spLocks noGrp="1"/>
          </p:cNvSpPr>
          <p:nvPr>
            <p:ph type="sldNum" sz="quarter" idx="5"/>
          </p:nvPr>
        </p:nvSpPr>
        <p:spPr/>
        <p:txBody>
          <a:bodyPr/>
          <a:lstStyle/>
          <a:p>
            <a:fld id="{5A6F4DF4-FB14-BD4D-AD70-BA6D2DA3CE97}" type="slidenum">
              <a:rPr lang="en-US" smtClean="0"/>
              <a:t>6</a:t>
            </a:fld>
            <a:endParaRPr lang="en-US"/>
          </a:p>
        </p:txBody>
      </p:sp>
    </p:spTree>
    <p:extLst>
      <p:ext uri="{BB962C8B-B14F-4D97-AF65-F5344CB8AC3E}">
        <p14:creationId xmlns:p14="http://schemas.microsoft.com/office/powerpoint/2010/main" val="885670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a:t>
            </a:r>
            <a:r>
              <a:rPr lang="en-GB" b="1" dirty="0"/>
              <a:t>example summary </a:t>
            </a:r>
            <a:r>
              <a:rPr lang="en-GB" dirty="0"/>
              <a:t>of how maintenance loan amounts differ </a:t>
            </a:r>
            <a:r>
              <a:rPr lang="en-GB" b="1" dirty="0"/>
              <a:t>according to household income</a:t>
            </a:r>
            <a:r>
              <a:rPr lang="en-GB" dirty="0"/>
              <a:t>. </a:t>
            </a:r>
          </a:p>
          <a:p>
            <a:endParaRPr lang="en-GB" dirty="0"/>
          </a:p>
          <a:p>
            <a:r>
              <a:rPr lang="en-GB" dirty="0"/>
              <a:t>Again, the amounts given here just apply for </a:t>
            </a:r>
            <a:r>
              <a:rPr lang="en-GB" b="1" dirty="0"/>
              <a:t>students living away from home outside of London</a:t>
            </a:r>
            <a:r>
              <a:rPr lang="en-GB" dirty="0"/>
              <a:t>, e.g. at the University of Exeter. It’s different for those living at home or studying in London.</a:t>
            </a:r>
          </a:p>
          <a:p>
            <a:endParaRPr lang="en-GB" dirty="0"/>
          </a:p>
          <a:p>
            <a:r>
              <a:rPr lang="en-GB" dirty="0"/>
              <a:t>This </a:t>
            </a:r>
            <a:r>
              <a:rPr lang="en-GB" b="1" dirty="0"/>
              <a:t>isn’t a complete and detailed breakdown </a:t>
            </a:r>
            <a:r>
              <a:rPr lang="en-GB" dirty="0"/>
              <a:t>due to lack of space. The government break it down into more income levels than this.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don’t get this amount all in one go. The maintenance loan is paid in </a:t>
            </a:r>
            <a:r>
              <a:rPr lang="en-GB" b="1" dirty="0"/>
              <a:t>three instalments </a:t>
            </a:r>
            <a:r>
              <a:rPr lang="en-GB" dirty="0"/>
              <a:t>– one at the start of </a:t>
            </a:r>
            <a:r>
              <a:rPr lang="en-GB" b="1" dirty="0"/>
              <a:t>each term</a:t>
            </a:r>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5A6F4DF4-FB14-BD4D-AD70-BA6D2DA3CE97}" type="slidenum">
              <a:rPr lang="en-US" smtClean="0"/>
              <a:t>7</a:t>
            </a:fld>
            <a:endParaRPr lang="en-US"/>
          </a:p>
        </p:txBody>
      </p:sp>
    </p:spTree>
    <p:extLst>
      <p:ext uri="{BB962C8B-B14F-4D97-AF65-F5344CB8AC3E}">
        <p14:creationId xmlns:p14="http://schemas.microsoft.com/office/powerpoint/2010/main" val="2702023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might be able to help extra help from the government if any of these criteria apply to you.</a:t>
            </a:r>
          </a:p>
          <a:p>
            <a:endParaRPr lang="en-GB" dirty="0"/>
          </a:p>
          <a:p>
            <a:r>
              <a:rPr lang="en-GB" dirty="0"/>
              <a:t>The first point includes </a:t>
            </a:r>
            <a:r>
              <a:rPr lang="en-GB" b="1" dirty="0"/>
              <a:t>care leavers </a:t>
            </a:r>
            <a:r>
              <a:rPr lang="en-GB" b="0" dirty="0"/>
              <a:t>(also known as care-experienced students) </a:t>
            </a:r>
            <a:r>
              <a:rPr lang="en-GB" dirty="0"/>
              <a:t>as well as young people who are </a:t>
            </a:r>
            <a:r>
              <a:rPr lang="en-GB" b="1" dirty="0"/>
              <a:t>estranged from their parents</a:t>
            </a:r>
            <a:r>
              <a:rPr lang="en-GB" dirty="0"/>
              <a:t>. </a:t>
            </a:r>
          </a:p>
          <a:p>
            <a:endParaRPr lang="en-GB" dirty="0"/>
          </a:p>
          <a:p>
            <a:r>
              <a:rPr lang="en-GB" dirty="0"/>
              <a:t>It means Student Finance England will treat you as </a:t>
            </a:r>
            <a:r>
              <a:rPr lang="en-GB" b="1" dirty="0"/>
              <a:t>independent</a:t>
            </a:r>
            <a:r>
              <a:rPr lang="en-GB" dirty="0"/>
              <a:t> and won’t take any parental income into account. There are certain criteria you must meet to be considered independent:</a:t>
            </a:r>
          </a:p>
          <a:p>
            <a:pPr marL="171450" indent="-171450">
              <a:buFont typeface="Arial" panose="020B0604020202020204" pitchFamily="34" charset="0"/>
              <a:buChar char="•"/>
            </a:pPr>
            <a:r>
              <a:rPr lang="en-GB" dirty="0"/>
              <a:t>you’ve not had contact with both parents (or only living parent) for a significant period of time and your estrangement is irreconcilable (beyond repair)</a:t>
            </a:r>
          </a:p>
          <a:p>
            <a:pPr marL="171450" indent="-171450">
              <a:buFont typeface="Arial" panose="020B0604020202020204" pitchFamily="34" charset="0"/>
              <a:buChar char="•"/>
            </a:pPr>
            <a:r>
              <a:rPr lang="en-GB" dirty="0"/>
              <a:t>you’ve supported yourself financially for 36 months (3 years) prior to the start of your course (the months don’t have to be consecutive)</a:t>
            </a:r>
          </a:p>
          <a:p>
            <a:pPr marL="171450" indent="-171450">
              <a:buFont typeface="Arial" panose="020B0604020202020204" pitchFamily="34" charset="0"/>
              <a:buChar char="•"/>
            </a:pPr>
            <a:r>
              <a:rPr lang="en-GB" dirty="0"/>
              <a:t>you’ve been in local authority care for at least 13 weeks (3 months) after your 16</a:t>
            </a:r>
            <a:r>
              <a:rPr lang="en-GB" baseline="30000" dirty="0"/>
              <a:t>th</a:t>
            </a:r>
            <a:r>
              <a:rPr lang="en-GB" dirty="0"/>
              <a:t> birthday and are estranged from parents</a:t>
            </a:r>
          </a:p>
          <a:p>
            <a:pPr marL="171450" indent="-171450">
              <a:buFont typeface="Arial" panose="020B0604020202020204" pitchFamily="34" charset="0"/>
              <a:buChar char="•"/>
            </a:pPr>
            <a:r>
              <a:rPr lang="en-GB" dirty="0"/>
              <a:t>you don’t know where your parents are or it’s dangerous to contact them</a:t>
            </a:r>
          </a:p>
          <a:p>
            <a:pPr marL="171450" indent="-171450">
              <a:buFont typeface="Arial" panose="020B0604020202020204" pitchFamily="34" charset="0"/>
              <a:buChar char="•"/>
            </a:pPr>
            <a:r>
              <a:rPr lang="en-GB" dirty="0"/>
              <a:t>your parents are both deceased.</a:t>
            </a:r>
          </a:p>
          <a:p>
            <a:pPr marL="0" indent="0">
              <a:buFont typeface="Arial" panose="020B0604020202020204" pitchFamily="34" charset="0"/>
              <a:buNone/>
            </a:pPr>
            <a:r>
              <a:rPr lang="en-GB" dirty="0"/>
              <a:t>(The above includes birth or adoptive parents.)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If you’re a </a:t>
            </a:r>
            <a:r>
              <a:rPr lang="en-GB" b="1" dirty="0"/>
              <a:t>care leaver</a:t>
            </a:r>
            <a:r>
              <a:rPr lang="en-GB" dirty="0"/>
              <a:t>, it’s likely you’ll also be able to get </a:t>
            </a:r>
            <a:r>
              <a:rPr lang="en-GB" b="1" dirty="0"/>
              <a:t>support from the local authority </a:t>
            </a:r>
            <a:r>
              <a:rPr lang="en-GB" dirty="0"/>
              <a:t>responsible for your care. Most </a:t>
            </a:r>
            <a:r>
              <a:rPr lang="en-GB" b="1" dirty="0"/>
              <a:t>universities offer extra support </a:t>
            </a:r>
            <a:r>
              <a:rPr lang="en-GB" dirty="0"/>
              <a:t>too.</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(N.B. You’re also considered independent if you’re over 25 when your course starts, if you are or have been married / in a civil partnership, or if you have a child or dependent.)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If you have a </a:t>
            </a:r>
            <a:r>
              <a:rPr lang="en-GB" b="1" dirty="0"/>
              <a:t>health problem, disability or learning difficulty</a:t>
            </a:r>
            <a:r>
              <a:rPr lang="en-GB" dirty="0"/>
              <a:t>, you can apply for </a:t>
            </a:r>
            <a:r>
              <a:rPr lang="en-GB" b="1" dirty="0"/>
              <a:t>Disabled Students’ Allowance (DSA). </a:t>
            </a:r>
            <a:r>
              <a:rPr lang="en-GB" b="0" dirty="0"/>
              <a:t>This is to cover any </a:t>
            </a:r>
            <a:r>
              <a:rPr lang="en-GB" b="1" dirty="0"/>
              <a:t>extra support </a:t>
            </a:r>
            <a:r>
              <a:rPr lang="en-GB" b="0" dirty="0"/>
              <a:t>you may need during your studies, e.g. equipment, travel support, a sign language interpreter, etc. It’s separate to other student finance and is </a:t>
            </a:r>
            <a:r>
              <a:rPr lang="en-GB" b="1" dirty="0"/>
              <a:t>assessed</a:t>
            </a:r>
            <a:r>
              <a:rPr lang="en-GB" b="0" dirty="0"/>
              <a:t> </a:t>
            </a:r>
            <a:r>
              <a:rPr lang="en-GB" b="1" dirty="0"/>
              <a:t>according to your support needs</a:t>
            </a:r>
            <a:r>
              <a:rPr lang="en-GB" b="0" dirty="0"/>
              <a:t>, not household income. It does not need to be paid back.</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You can also apply for extra help if you </a:t>
            </a:r>
            <a:r>
              <a:rPr lang="en-GB" b="1" dirty="0"/>
              <a:t>have children </a:t>
            </a:r>
            <a:r>
              <a:rPr lang="en-GB" b="0" dirty="0"/>
              <a:t>or another </a:t>
            </a:r>
            <a:r>
              <a:rPr lang="en-GB" b="1" dirty="0"/>
              <a:t>adult depends on you financially</a:t>
            </a:r>
            <a:r>
              <a:rPr lang="en-GB" b="0" dirty="0"/>
              <a:t>.</a:t>
            </a:r>
          </a:p>
        </p:txBody>
      </p:sp>
      <p:sp>
        <p:nvSpPr>
          <p:cNvPr id="4" name="Slide Number Placeholder 3"/>
          <p:cNvSpPr>
            <a:spLocks noGrp="1"/>
          </p:cNvSpPr>
          <p:nvPr>
            <p:ph type="sldNum" sz="quarter" idx="5"/>
          </p:nvPr>
        </p:nvSpPr>
        <p:spPr/>
        <p:txBody>
          <a:bodyPr/>
          <a:lstStyle/>
          <a:p>
            <a:fld id="{5A6F4DF4-FB14-BD4D-AD70-BA6D2DA3CE97}" type="slidenum">
              <a:rPr lang="en-US" smtClean="0"/>
              <a:t>8</a:t>
            </a:fld>
            <a:endParaRPr lang="en-US"/>
          </a:p>
        </p:txBody>
      </p:sp>
    </p:spTree>
    <p:extLst>
      <p:ext uri="{BB962C8B-B14F-4D97-AF65-F5344CB8AC3E}">
        <p14:creationId xmlns:p14="http://schemas.microsoft.com/office/powerpoint/2010/main" val="565856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Universities</a:t>
            </a:r>
            <a:r>
              <a:rPr lang="en-GB" dirty="0"/>
              <a:t> offer </a:t>
            </a:r>
            <a:r>
              <a:rPr lang="en-GB" b="1" dirty="0"/>
              <a:t>bursaries</a:t>
            </a:r>
            <a:r>
              <a:rPr lang="en-GB" dirty="0"/>
              <a:t> and other types of support to students meeting </a:t>
            </a:r>
            <a:r>
              <a:rPr lang="en-GB" b="1" dirty="0"/>
              <a:t>certain criteria</a:t>
            </a:r>
            <a:r>
              <a:rPr lang="en-GB" dirty="0"/>
              <a:t>. This really </a:t>
            </a:r>
            <a:r>
              <a:rPr lang="en-GB" b="1" dirty="0"/>
              <a:t>varies by institution</a:t>
            </a:r>
            <a:r>
              <a:rPr lang="en-GB" dirty="0"/>
              <a:t>, so it’s important to check the universities you’re applying to.</a:t>
            </a:r>
          </a:p>
          <a:p>
            <a:endParaRPr lang="en-GB" dirty="0"/>
          </a:p>
          <a:p>
            <a:r>
              <a:rPr lang="en-GB" dirty="0"/>
              <a:t>To give some examples, support may be aimed at:</a:t>
            </a:r>
          </a:p>
          <a:p>
            <a:endParaRPr lang="en-GB" dirty="0"/>
          </a:p>
          <a:p>
            <a:pPr marL="171450" indent="-171450">
              <a:buFont typeface="Arial" panose="020B0604020202020204" pitchFamily="34" charset="0"/>
              <a:buChar char="•"/>
            </a:pPr>
            <a:r>
              <a:rPr lang="en-GB" dirty="0"/>
              <a:t>students from </a:t>
            </a:r>
            <a:r>
              <a:rPr lang="en-GB" b="1" dirty="0"/>
              <a:t>under-represented groups </a:t>
            </a:r>
            <a:r>
              <a:rPr lang="en-GB" dirty="0"/>
              <a:t>(such as care leavers)</a:t>
            </a:r>
          </a:p>
          <a:p>
            <a:pPr marL="171450" indent="-171450">
              <a:buFont typeface="Arial" panose="020B0604020202020204" pitchFamily="34" charset="0"/>
              <a:buChar char="•"/>
            </a:pPr>
            <a:r>
              <a:rPr lang="en-GB" dirty="0"/>
              <a:t>students from </a:t>
            </a:r>
            <a:r>
              <a:rPr lang="en-GB" b="1" dirty="0"/>
              <a:t>low-income households</a:t>
            </a:r>
          </a:p>
          <a:p>
            <a:pPr marL="171450" indent="-171450">
              <a:buFont typeface="Arial" panose="020B0604020202020204" pitchFamily="34" charset="0"/>
              <a:buChar char="•"/>
            </a:pPr>
            <a:r>
              <a:rPr lang="en-GB" dirty="0"/>
              <a:t>students who demonstrate </a:t>
            </a:r>
            <a:r>
              <a:rPr lang="en-GB" b="1" dirty="0"/>
              <a:t>academic, sporting or musical excellence</a:t>
            </a:r>
          </a:p>
          <a:p>
            <a:pPr marL="171450" indent="-171450">
              <a:buFont typeface="Arial" panose="020B0604020202020204" pitchFamily="34" charset="0"/>
              <a:buChar char="•"/>
            </a:pPr>
            <a:r>
              <a:rPr lang="en-GB" dirty="0"/>
              <a:t>Students applying for </a:t>
            </a:r>
            <a:r>
              <a:rPr lang="en-GB" b="1" dirty="0"/>
              <a:t>particular courses</a:t>
            </a:r>
            <a:r>
              <a:rPr lang="en-GB" dirty="0"/>
              <a:t>, e.g. science or engineering.</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Financial support may come in </a:t>
            </a:r>
            <a:r>
              <a:rPr lang="en-GB" b="1" dirty="0"/>
              <a:t>different forms</a:t>
            </a:r>
            <a:r>
              <a:rPr lang="en-GB" dirty="0"/>
              <a:t>, as well as payments – e.g. fee waivers, reduced/discounted access to university services (accommodation, sports facilities, etc).</a:t>
            </a:r>
          </a:p>
        </p:txBody>
      </p:sp>
      <p:sp>
        <p:nvSpPr>
          <p:cNvPr id="4" name="Slide Number Placeholder 3"/>
          <p:cNvSpPr>
            <a:spLocks noGrp="1"/>
          </p:cNvSpPr>
          <p:nvPr>
            <p:ph type="sldNum" sz="quarter" idx="5"/>
          </p:nvPr>
        </p:nvSpPr>
        <p:spPr/>
        <p:txBody>
          <a:bodyPr/>
          <a:lstStyle/>
          <a:p>
            <a:fld id="{5A6F4DF4-FB14-BD4D-AD70-BA6D2DA3CE97}" type="slidenum">
              <a:rPr lang="en-US" smtClean="0"/>
              <a:t>9</a:t>
            </a:fld>
            <a:endParaRPr lang="en-US"/>
          </a:p>
        </p:txBody>
      </p:sp>
    </p:spTree>
    <p:extLst>
      <p:ext uri="{BB962C8B-B14F-4D97-AF65-F5344CB8AC3E}">
        <p14:creationId xmlns:p14="http://schemas.microsoft.com/office/powerpoint/2010/main" val="65353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9" y="2101"/>
            <a:ext cx="12211267" cy="6872046"/>
          </a:xfrm>
          <a:prstGeom prst="rect">
            <a:avLst/>
          </a:prstGeom>
        </p:spPr>
      </p:pic>
      <p:sp>
        <p:nvSpPr>
          <p:cNvPr id="8" name="Text Placeholder 10"/>
          <p:cNvSpPr>
            <a:spLocks noGrp="1"/>
          </p:cNvSpPr>
          <p:nvPr>
            <p:ph type="body" sz="quarter" idx="10" hasCustomPrompt="1"/>
          </p:nvPr>
        </p:nvSpPr>
        <p:spPr>
          <a:xfrm>
            <a:off x="671492" y="3086100"/>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3705563"/>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486510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6" y="2101"/>
            <a:ext cx="12211259" cy="6872042"/>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8026422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1" y="2101"/>
            <a:ext cx="12211248" cy="6872035"/>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1742743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0" y="2101"/>
            <a:ext cx="12211246" cy="6872035"/>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2728150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0" y="2101"/>
            <a:ext cx="12211246" cy="6872034"/>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1192152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0" y="2101"/>
            <a:ext cx="12211245" cy="6872034"/>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40953262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0" y="2101"/>
            <a:ext cx="12211245" cy="6872033"/>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7230826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9" y="2101"/>
            <a:ext cx="12211243" cy="6872033"/>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1346204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9" y="2101"/>
            <a:ext cx="12211243" cy="6872032"/>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2794674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8" y="2101"/>
            <a:ext cx="12211241" cy="6872032"/>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6939563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8" y="2101"/>
            <a:ext cx="12211241" cy="6872031"/>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2272773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7" y="2101"/>
            <a:ext cx="12211239" cy="6872031"/>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743562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6" y="2101"/>
            <a:ext cx="12211259" cy="6872041"/>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4290453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7" y="2101"/>
            <a:ext cx="12211239" cy="6872030"/>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5224191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6" y="2101"/>
            <a:ext cx="12211237" cy="6872030"/>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5404385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6" y="2101"/>
            <a:ext cx="12211237" cy="6872029"/>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0073881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6" y="2101"/>
            <a:ext cx="12211236" cy="6872029"/>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4024026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6" y="2101"/>
            <a:ext cx="12211236" cy="6872028"/>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9199519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5" y="2101"/>
            <a:ext cx="12211234" cy="6872028"/>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8378937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5" y="2101"/>
            <a:ext cx="12211234" cy="6872027"/>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4793595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2000" y="-9958"/>
            <a:ext cx="12204000" cy="6867958"/>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2096522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2000" y="0"/>
            <a:ext cx="12204000" cy="6867959"/>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2219711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2000" y="1"/>
            <a:ext cx="12204000" cy="6867956"/>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159330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5" y="2101"/>
            <a:ext cx="12211257" cy="6872041"/>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4244380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9" y="1"/>
            <a:ext cx="12203998" cy="6867956"/>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7865633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9" y="1"/>
            <a:ext cx="12203998" cy="6867955"/>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5579484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6" cy="6867955"/>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8546288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6" cy="6867954"/>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7887311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5" cy="6867954"/>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4215080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5" cy="6867953"/>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1743338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7" y="1"/>
            <a:ext cx="12203993" cy="6867953"/>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053966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7" y="1"/>
            <a:ext cx="12203993" cy="6867952"/>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7673315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6" y="1"/>
            <a:ext cx="12203991" cy="6867952"/>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0511933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6" y="1"/>
            <a:ext cx="12203991" cy="6867951"/>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562238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5" y="2101"/>
            <a:ext cx="12211257" cy="6872040"/>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0762009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5" y="1"/>
            <a:ext cx="12203989" cy="6867951"/>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7810394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5" y="1"/>
            <a:ext cx="12203989" cy="6867950"/>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3109890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4" y="1"/>
            <a:ext cx="12203987" cy="6867950"/>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706275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2000" y="0"/>
            <a:ext cx="12204000" cy="6867958"/>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7603272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2000" y="1"/>
            <a:ext cx="12204000" cy="6867956"/>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8565378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9" y="1"/>
            <a:ext cx="12203998" cy="6867956"/>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5875065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9" y="1"/>
            <a:ext cx="12203998" cy="6867955"/>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6839815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6" cy="6867955"/>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415738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6" cy="6867954"/>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8909606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5" cy="6867954"/>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675409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4" y="2101"/>
            <a:ext cx="12211255" cy="6872040"/>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2570226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6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5" cy="6867953"/>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624595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7" y="1"/>
            <a:ext cx="12203993" cy="6867953"/>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4925633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8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7" y="1"/>
            <a:ext cx="12203993" cy="6867952"/>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047196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9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6" y="1"/>
            <a:ext cx="12203991" cy="6867952"/>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9155569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0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6" y="1"/>
            <a:ext cx="12203991" cy="6867951"/>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7004973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5" y="1"/>
            <a:ext cx="12203989" cy="6867951"/>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5662989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2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5" y="1"/>
            <a:ext cx="12203989" cy="6867950"/>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1498890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4" y="1"/>
            <a:ext cx="12203987" cy="6867950"/>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5673832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9" y="-2251"/>
            <a:ext cx="12204000" cy="6867958"/>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4859026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9" y="-2250"/>
            <a:ext cx="12204000" cy="6867956"/>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4069367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4" y="2101"/>
            <a:ext cx="12211255" cy="6872039"/>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9095583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4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8" y="-2250"/>
            <a:ext cx="12203998" cy="6867956"/>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41562052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5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8" y="-2250"/>
            <a:ext cx="12203998" cy="6867955"/>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41423388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6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7" y="-2250"/>
            <a:ext cx="12203996" cy="6867955"/>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2199915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7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7" y="-2250"/>
            <a:ext cx="12203996" cy="6867954"/>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41678788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7" y="3846"/>
            <a:ext cx="12203995" cy="6867953"/>
          </a:xfrm>
          <a:prstGeom prst="rect">
            <a:avLst/>
          </a:prstGeom>
        </p:spPr>
      </p:pic>
    </p:spTree>
    <p:extLst>
      <p:ext uri="{BB962C8B-B14F-4D97-AF65-F5344CB8AC3E}">
        <p14:creationId xmlns:p14="http://schemas.microsoft.com/office/powerpoint/2010/main" val="4822612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7" y="3846"/>
            <a:ext cx="12203995" cy="6867953"/>
          </a:xfrm>
          <a:prstGeom prst="rect">
            <a:avLst/>
          </a:prstGeom>
        </p:spPr>
      </p:pic>
    </p:spTree>
    <p:extLst>
      <p:ext uri="{BB962C8B-B14F-4D97-AF65-F5344CB8AC3E}">
        <p14:creationId xmlns:p14="http://schemas.microsoft.com/office/powerpoint/2010/main" val="10383748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5" y="3846"/>
            <a:ext cx="12204000" cy="6867957"/>
          </a:xfrm>
          <a:prstGeom prst="rect">
            <a:avLst/>
          </a:prstGeom>
        </p:spPr>
      </p:pic>
    </p:spTree>
    <p:extLst>
      <p:ext uri="{BB962C8B-B14F-4D97-AF65-F5344CB8AC3E}">
        <p14:creationId xmlns:p14="http://schemas.microsoft.com/office/powerpoint/2010/main" val="2761388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6" y="3846"/>
            <a:ext cx="12203998" cy="6867956"/>
          </a:xfrm>
          <a:prstGeom prst="rect">
            <a:avLst/>
          </a:prstGeom>
        </p:spPr>
      </p:pic>
    </p:spTree>
    <p:extLst>
      <p:ext uri="{BB962C8B-B14F-4D97-AF65-F5344CB8AC3E}">
        <p14:creationId xmlns:p14="http://schemas.microsoft.com/office/powerpoint/2010/main" val="28093418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5" y="3846"/>
            <a:ext cx="12204000" cy="6867956"/>
          </a:xfrm>
          <a:prstGeom prst="rect">
            <a:avLst/>
          </a:prstGeom>
        </p:spPr>
      </p:pic>
    </p:spTree>
    <p:extLst>
      <p:ext uri="{BB962C8B-B14F-4D97-AF65-F5344CB8AC3E}">
        <p14:creationId xmlns:p14="http://schemas.microsoft.com/office/powerpoint/2010/main" val="40557029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6" y="3846"/>
            <a:ext cx="12203998" cy="6867955"/>
          </a:xfrm>
          <a:prstGeom prst="rect">
            <a:avLst/>
          </a:prstGeom>
        </p:spPr>
      </p:pic>
    </p:spTree>
    <p:extLst>
      <p:ext uri="{BB962C8B-B14F-4D97-AF65-F5344CB8AC3E}">
        <p14:creationId xmlns:p14="http://schemas.microsoft.com/office/powerpoint/2010/main" val="3041017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3" y="2101"/>
            <a:ext cx="12211253" cy="6872039"/>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6613177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7" y="3846"/>
            <a:ext cx="12203996" cy="6867955"/>
          </a:xfrm>
          <a:prstGeom prst="rect">
            <a:avLst/>
          </a:prstGeom>
        </p:spPr>
      </p:pic>
    </p:spTree>
    <p:extLst>
      <p:ext uri="{BB962C8B-B14F-4D97-AF65-F5344CB8AC3E}">
        <p14:creationId xmlns:p14="http://schemas.microsoft.com/office/powerpoint/2010/main" val="39861865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7" y="3846"/>
            <a:ext cx="12203996" cy="6867954"/>
          </a:xfrm>
          <a:prstGeom prst="rect">
            <a:avLst/>
          </a:prstGeom>
        </p:spPr>
      </p:pic>
    </p:spTree>
    <p:extLst>
      <p:ext uri="{BB962C8B-B14F-4D97-AF65-F5344CB8AC3E}">
        <p14:creationId xmlns:p14="http://schemas.microsoft.com/office/powerpoint/2010/main" val="13097570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7" y="3846"/>
            <a:ext cx="12203995" cy="6867954"/>
          </a:xfrm>
          <a:prstGeom prst="rect">
            <a:avLst/>
          </a:prstGeom>
        </p:spPr>
      </p:pic>
    </p:spTree>
    <p:extLst>
      <p:ext uri="{BB962C8B-B14F-4D97-AF65-F5344CB8AC3E}">
        <p14:creationId xmlns:p14="http://schemas.microsoft.com/office/powerpoint/2010/main" val="19174063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7" y="3846"/>
            <a:ext cx="12203995" cy="6867953"/>
          </a:xfrm>
          <a:prstGeom prst="rect">
            <a:avLst/>
          </a:prstGeom>
        </p:spPr>
      </p:pic>
    </p:spTree>
    <p:extLst>
      <p:ext uri="{BB962C8B-B14F-4D97-AF65-F5344CB8AC3E}">
        <p14:creationId xmlns:p14="http://schemas.microsoft.com/office/powerpoint/2010/main" val="324954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3" y="2101"/>
            <a:ext cx="12211253" cy="6872038"/>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817799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3" y="2101"/>
            <a:ext cx="12211252" cy="6872038"/>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981401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3" y="2101"/>
            <a:ext cx="12211252" cy="6872037"/>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07808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9" y="2101"/>
            <a:ext cx="12211266" cy="6872046"/>
          </a:xfrm>
          <a:prstGeom prst="rect">
            <a:avLst/>
          </a:prstGeom>
        </p:spPr>
      </p:pic>
      <p:sp>
        <p:nvSpPr>
          <p:cNvPr id="8" name="Text Placeholder 10"/>
          <p:cNvSpPr>
            <a:spLocks noGrp="1"/>
          </p:cNvSpPr>
          <p:nvPr>
            <p:ph type="body" sz="quarter" idx="10" hasCustomPrompt="1"/>
          </p:nvPr>
        </p:nvSpPr>
        <p:spPr>
          <a:xfrm>
            <a:off x="671492" y="4107375"/>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4726838"/>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3960087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3" y="2101"/>
            <a:ext cx="12211252" cy="6872037"/>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28949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2" y="2101"/>
            <a:ext cx="12211250" cy="6872037"/>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01466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2" y="2101"/>
            <a:ext cx="12211250" cy="6872036"/>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208189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1" y="2101"/>
            <a:ext cx="12211248" cy="6872036"/>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4221172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1" y="2101"/>
            <a:ext cx="12211248" cy="6872035"/>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955299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0" y="2101"/>
            <a:ext cx="12211246" cy="6872035"/>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079625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0" y="2101"/>
            <a:ext cx="12211246" cy="6872034"/>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764403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0" y="2101"/>
            <a:ext cx="12211245" cy="6872034"/>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359829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0" y="2101"/>
            <a:ext cx="12211245" cy="6872033"/>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067758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9" y="2101"/>
            <a:ext cx="12211243" cy="6872033"/>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48694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9" y="2101"/>
            <a:ext cx="12211266" cy="6872045"/>
          </a:xfrm>
          <a:prstGeom prst="rect">
            <a:avLst/>
          </a:prstGeom>
        </p:spPr>
      </p:pic>
      <p:sp>
        <p:nvSpPr>
          <p:cNvPr id="8" name="Text Placeholder 10"/>
          <p:cNvSpPr>
            <a:spLocks noGrp="1"/>
          </p:cNvSpPr>
          <p:nvPr>
            <p:ph type="body" sz="quarter" idx="10" hasCustomPrompt="1"/>
          </p:nvPr>
        </p:nvSpPr>
        <p:spPr>
          <a:xfrm>
            <a:off x="671492" y="4131125"/>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4750588"/>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792500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29" y="2101"/>
            <a:ext cx="12211243" cy="6872032"/>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933836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2000" y="-9958"/>
            <a:ext cx="12204000" cy="6867958"/>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921565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2000" y="0"/>
            <a:ext cx="12204000" cy="6867959"/>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106832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2000" y="1"/>
            <a:ext cx="12204000" cy="6867956"/>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4127781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9" y="1"/>
            <a:ext cx="12203998" cy="6867956"/>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65789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9" y="1"/>
            <a:ext cx="12203998" cy="6867955"/>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442905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6" cy="6867955"/>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514162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6" cy="6867954"/>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4281389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5" cy="6867954"/>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562819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5" cy="6867953"/>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828829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8" y="2101"/>
            <a:ext cx="12211264" cy="6872045"/>
          </a:xfrm>
          <a:prstGeom prst="rect">
            <a:avLst/>
          </a:prstGeom>
        </p:spPr>
      </p:pic>
      <p:sp>
        <p:nvSpPr>
          <p:cNvPr id="8" name="Text Placeholder 10"/>
          <p:cNvSpPr>
            <a:spLocks noGrp="1"/>
          </p:cNvSpPr>
          <p:nvPr>
            <p:ph type="body" sz="quarter" idx="10" hasCustomPrompt="1"/>
          </p:nvPr>
        </p:nvSpPr>
        <p:spPr>
          <a:xfrm>
            <a:off x="671492" y="4166750"/>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4786213"/>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13298625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7" y="1"/>
            <a:ext cx="12203993" cy="6867953"/>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986515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7" y="1"/>
            <a:ext cx="12203993" cy="6867952"/>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525075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6" y="1"/>
            <a:ext cx="12203991" cy="6867952"/>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44740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6" y="1"/>
            <a:ext cx="12203991" cy="6867951"/>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859667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5" y="1"/>
            <a:ext cx="12203989" cy="6867951"/>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29423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5" y="1"/>
            <a:ext cx="12203989" cy="6867950"/>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459346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4" y="1"/>
            <a:ext cx="12203987" cy="6867950"/>
          </a:xfrm>
          <a:prstGeom prst="rect">
            <a:avLst/>
          </a:prstGeom>
        </p:spPr>
      </p:pic>
      <p:sp>
        <p:nvSpPr>
          <p:cNvPr id="7" name="Title 1"/>
          <p:cNvSpPr>
            <a:spLocks noGrp="1"/>
          </p:cNvSpPr>
          <p:nvPr>
            <p:ph type="title" hasCustomPrompt="1"/>
          </p:nvPr>
        </p:nvSpPr>
        <p:spPr>
          <a:xfrm>
            <a:off x="457201"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457201"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31335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2000" y="0"/>
            <a:ext cx="12204000" cy="6867958"/>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407871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2000" y="1"/>
            <a:ext cx="12204000" cy="6867956"/>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0805993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9" y="1"/>
            <a:ext cx="12203998" cy="6867956"/>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421834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8" y="2101"/>
            <a:ext cx="12211264" cy="6872044"/>
          </a:xfrm>
          <a:prstGeom prst="rect">
            <a:avLst/>
          </a:prstGeom>
        </p:spPr>
      </p:pic>
      <p:sp>
        <p:nvSpPr>
          <p:cNvPr id="8" name="Text Placeholder 10"/>
          <p:cNvSpPr>
            <a:spLocks noGrp="1"/>
          </p:cNvSpPr>
          <p:nvPr>
            <p:ph type="body" sz="quarter" idx="10" hasCustomPrompt="1"/>
          </p:nvPr>
        </p:nvSpPr>
        <p:spPr>
          <a:xfrm>
            <a:off x="671492" y="2456705"/>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3076168"/>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2406479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9" y="1"/>
            <a:ext cx="12203998" cy="6867955"/>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879156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6" cy="6867955"/>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6738251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6" cy="6867954"/>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013022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5" cy="6867954"/>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41133999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6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8" y="1"/>
            <a:ext cx="12203995" cy="6867953"/>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202573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7" y="1"/>
            <a:ext cx="12203993" cy="6867953"/>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772431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8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7" y="1"/>
            <a:ext cx="12203993" cy="6867952"/>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5505138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9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6" y="1"/>
            <a:ext cx="12203991" cy="6867952"/>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2308632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0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6" y="1"/>
            <a:ext cx="12203991" cy="6867951"/>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19805085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5" y="1"/>
            <a:ext cx="12203989" cy="6867951"/>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789669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7" y="2101"/>
            <a:ext cx="12211262" cy="6872044"/>
          </a:xfrm>
          <a:prstGeom prst="rect">
            <a:avLst/>
          </a:prstGeom>
        </p:spPr>
      </p:pic>
      <p:sp>
        <p:nvSpPr>
          <p:cNvPr id="8" name="Text Placeholder 10"/>
          <p:cNvSpPr>
            <a:spLocks noGrp="1"/>
          </p:cNvSpPr>
          <p:nvPr>
            <p:ph type="body" sz="quarter" idx="10" hasCustomPrompt="1"/>
          </p:nvPr>
        </p:nvSpPr>
        <p:spPr>
          <a:xfrm>
            <a:off x="671492" y="3976741"/>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4596204"/>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1485250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2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5" y="1"/>
            <a:ext cx="12203989" cy="6867950"/>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624458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11994" y="1"/>
            <a:ext cx="12203987" cy="6867950"/>
          </a:xfrm>
          <a:prstGeom prst="rect">
            <a:avLst/>
          </a:prstGeom>
        </p:spPr>
      </p:pic>
      <p:sp>
        <p:nvSpPr>
          <p:cNvPr id="7" name="Title 1"/>
          <p:cNvSpPr>
            <a:spLocks noGrp="1"/>
          </p:cNvSpPr>
          <p:nvPr>
            <p:ph type="title" hasCustomPrompt="1"/>
          </p:nvPr>
        </p:nvSpPr>
        <p:spPr>
          <a:xfrm>
            <a:off x="5539840" y="365126"/>
            <a:ext cx="6287983" cy="1325563"/>
          </a:xfrm>
          <a:prstGeom prst="rect">
            <a:avLst/>
          </a:prstGeom>
        </p:spPr>
        <p:txBody>
          <a:bodyPr>
            <a:normAutofit/>
          </a:bodyPr>
          <a:lstStyle>
            <a:lvl1pPr>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5539840" y="1825624"/>
            <a:ext cx="6287983" cy="4667249"/>
          </a:xfrm>
          <a:prstGeom prst="rect">
            <a:avLst/>
          </a:prstGeom>
        </p:spPr>
        <p:txBody>
          <a:bodyPr>
            <a:normAutofit/>
          </a:bodyPr>
          <a:lstStyle>
            <a:lvl1pPr marL="228600" indent="-228600">
              <a:buFont typeface="Wingdings" pitchFamily="2" charset="2"/>
              <a:buChar char="§"/>
              <a:defRPr lang="en-US" sz="2400" smtClean="0">
                <a:solidFill>
                  <a:schemeClr val="bg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Tree>
    <p:extLst>
      <p:ext uri="{BB962C8B-B14F-4D97-AF65-F5344CB8AC3E}">
        <p14:creationId xmlns:p14="http://schemas.microsoft.com/office/powerpoint/2010/main" val="38852636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9" y="-2251"/>
            <a:ext cx="12204000" cy="6867958"/>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3650366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9" y="-2250"/>
            <a:ext cx="12204000" cy="6867956"/>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1905798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4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8" y="-2250"/>
            <a:ext cx="12203998" cy="6867956"/>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34267407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5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8" y="-2250"/>
            <a:ext cx="12203998" cy="6867955"/>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3693872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6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7" y="-2250"/>
            <a:ext cx="12203996" cy="6867955"/>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40401251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7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270FC-E506-BB4D-99D2-B7ED0CE826C9}"/>
              </a:ext>
            </a:extLst>
          </p:cNvPr>
          <p:cNvPicPr>
            <a:picLocks noChangeAspect="1"/>
          </p:cNvPicPr>
          <p:nvPr userDrawn="1"/>
        </p:nvPicPr>
        <p:blipFill>
          <a:blip r:embed="rId2"/>
          <a:srcRect/>
          <a:stretch/>
        </p:blipFill>
        <p:spPr>
          <a:xfrm>
            <a:off x="-8517" y="-2250"/>
            <a:ext cx="12203996" cy="6867954"/>
          </a:xfrm>
          <a:prstGeom prst="rect">
            <a:avLst/>
          </a:prstGeom>
        </p:spPr>
      </p:pic>
      <p:sp>
        <p:nvSpPr>
          <p:cNvPr id="7" name="Title 1"/>
          <p:cNvSpPr>
            <a:spLocks noGrp="1"/>
          </p:cNvSpPr>
          <p:nvPr>
            <p:ph type="title" hasCustomPrompt="1"/>
          </p:nvPr>
        </p:nvSpPr>
        <p:spPr>
          <a:xfrm>
            <a:off x="261257" y="365126"/>
            <a:ext cx="7815943" cy="1325563"/>
          </a:xfrm>
          <a:prstGeom prst="rect">
            <a:avLst/>
          </a:prstGeom>
        </p:spPr>
        <p:txBody>
          <a:bodyPr>
            <a:normAutofit/>
          </a:bodyPr>
          <a:lstStyle>
            <a:lvl1pPr>
              <a:defRPr sz="4000"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r>
              <a:rPr lang="en-US" b="1"/>
              <a:t>Title</a:t>
            </a:r>
            <a:endParaRPr lang="en-US"/>
          </a:p>
        </p:txBody>
      </p:sp>
      <p:sp>
        <p:nvSpPr>
          <p:cNvPr id="8" name="Content Placeholder 2"/>
          <p:cNvSpPr>
            <a:spLocks noGrp="1"/>
          </p:cNvSpPr>
          <p:nvPr>
            <p:ph idx="1"/>
          </p:nvPr>
        </p:nvSpPr>
        <p:spPr>
          <a:xfrm>
            <a:off x="261257" y="1825625"/>
            <a:ext cx="7815943" cy="3732028"/>
          </a:xfrm>
          <a:prstGeom prst="rect">
            <a:avLst/>
          </a:prstGeom>
        </p:spPr>
        <p:txBody>
          <a:bodyPr>
            <a:normAutofit/>
          </a:bodyPr>
          <a:lstStyle>
            <a:lvl1pPr marL="228600" indent="-228600">
              <a:buFont typeface="Wingdings" pitchFamily="2" charset="2"/>
              <a:buChar char="§"/>
              <a:defRPr lang="en-US" sz="2400" smtClean="0">
                <a:solidFill>
                  <a:schemeClr val="tx1"/>
                </a:solidFill>
                <a:latin typeface="Arial" panose="020B0604020202020204" pitchFamily="34" charset="0"/>
                <a:cs typeface="Arial" panose="020B0604020202020204" pitchFamily="34" charset="0"/>
              </a:defRPr>
            </a:lvl1pPr>
            <a:lvl2pPr>
              <a:defRPr>
                <a:solidFill>
                  <a:schemeClr val="bg1"/>
                </a:solidFill>
                <a:latin typeface="Arial" charset="0"/>
                <a:ea typeface="Arial" charset="0"/>
                <a:cs typeface="Arial" charset="0"/>
              </a:defRPr>
            </a:lvl2pPr>
            <a:lvl3pPr>
              <a:defRPr>
                <a:solidFill>
                  <a:schemeClr val="bg1"/>
                </a:solidFill>
                <a:latin typeface="Arial" charset="0"/>
                <a:ea typeface="Arial" charset="0"/>
                <a:cs typeface="Arial" charset="0"/>
              </a:defRPr>
            </a:lvl3pPr>
            <a:lvl4pPr>
              <a:defRPr>
                <a:solidFill>
                  <a:schemeClr val="bg1"/>
                </a:solidFill>
                <a:latin typeface="Arial" charset="0"/>
                <a:ea typeface="Arial" charset="0"/>
                <a:cs typeface="Arial" charset="0"/>
              </a:defRPr>
            </a:lvl4pPr>
            <a:lvl5pPr>
              <a:defRPr>
                <a:solidFill>
                  <a:schemeClr val="bg1"/>
                </a:solidFill>
                <a:latin typeface="Arial" charset="0"/>
                <a:ea typeface="Arial" charset="0"/>
                <a:cs typeface="Arial" charset="0"/>
              </a:defRPr>
            </a:lvl5pPr>
          </a:lstStyle>
          <a:p>
            <a:pPr lvl="0"/>
            <a:r>
              <a:rPr lang="en-US" sz="2800"/>
              <a:t>Click to edit Master text styles</a:t>
            </a:r>
          </a:p>
        </p:txBody>
      </p:sp>
      <p:sp>
        <p:nvSpPr>
          <p:cNvPr id="6" name="Picture Placeholder 8">
            <a:extLst>
              <a:ext uri="{FF2B5EF4-FFF2-40B4-BE49-F238E27FC236}">
                <a16:creationId xmlns:a16="http://schemas.microsoft.com/office/drawing/2014/main" id="{A0792869-E3D7-EF49-88A4-266C3A384D38}"/>
              </a:ext>
            </a:extLst>
          </p:cNvPr>
          <p:cNvSpPr>
            <a:spLocks noGrp="1"/>
          </p:cNvSpPr>
          <p:nvPr>
            <p:ph type="pic" sz="quarter" idx="10"/>
          </p:nvPr>
        </p:nvSpPr>
        <p:spPr>
          <a:xfrm>
            <a:off x="8661400" y="720016"/>
            <a:ext cx="3173313" cy="5432306"/>
          </a:xfrm>
        </p:spPr>
        <p:txBody>
          <a:bodyPr/>
          <a:lstStyle/>
          <a:p>
            <a:endParaRPr lang="en-US"/>
          </a:p>
        </p:txBody>
      </p:sp>
    </p:spTree>
    <p:extLst>
      <p:ext uri="{BB962C8B-B14F-4D97-AF65-F5344CB8AC3E}">
        <p14:creationId xmlns:p14="http://schemas.microsoft.com/office/powerpoint/2010/main" val="202111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7" y="3846"/>
            <a:ext cx="12203995" cy="6867953"/>
          </a:xfrm>
          <a:prstGeom prst="rect">
            <a:avLst/>
          </a:prstGeom>
        </p:spPr>
      </p:pic>
    </p:spTree>
    <p:extLst>
      <p:ext uri="{BB962C8B-B14F-4D97-AF65-F5344CB8AC3E}">
        <p14:creationId xmlns:p14="http://schemas.microsoft.com/office/powerpoint/2010/main" val="57313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7" y="3846"/>
            <a:ext cx="12203995" cy="6867953"/>
          </a:xfrm>
          <a:prstGeom prst="rect">
            <a:avLst/>
          </a:prstGeom>
        </p:spPr>
      </p:pic>
    </p:spTree>
    <p:extLst>
      <p:ext uri="{BB962C8B-B14F-4D97-AF65-F5344CB8AC3E}">
        <p14:creationId xmlns:p14="http://schemas.microsoft.com/office/powerpoint/2010/main" val="607993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7" y="2101"/>
            <a:ext cx="12211262" cy="6872043"/>
          </a:xfrm>
          <a:prstGeom prst="rect">
            <a:avLst/>
          </a:prstGeom>
        </p:spPr>
      </p:pic>
      <p:sp>
        <p:nvSpPr>
          <p:cNvPr id="8" name="Text Placeholder 10"/>
          <p:cNvSpPr>
            <a:spLocks noGrp="1"/>
          </p:cNvSpPr>
          <p:nvPr>
            <p:ph type="body" sz="quarter" idx="10" hasCustomPrompt="1"/>
          </p:nvPr>
        </p:nvSpPr>
        <p:spPr>
          <a:xfrm>
            <a:off x="671492" y="2646708"/>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3266171"/>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36964811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5" y="3846"/>
            <a:ext cx="12204000" cy="6867957"/>
          </a:xfrm>
          <a:prstGeom prst="rect">
            <a:avLst/>
          </a:prstGeom>
        </p:spPr>
      </p:pic>
    </p:spTree>
    <p:extLst>
      <p:ext uri="{BB962C8B-B14F-4D97-AF65-F5344CB8AC3E}">
        <p14:creationId xmlns:p14="http://schemas.microsoft.com/office/powerpoint/2010/main" val="1235658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6" y="3846"/>
            <a:ext cx="12203998" cy="6867956"/>
          </a:xfrm>
          <a:prstGeom prst="rect">
            <a:avLst/>
          </a:prstGeom>
        </p:spPr>
      </p:pic>
    </p:spTree>
    <p:extLst>
      <p:ext uri="{BB962C8B-B14F-4D97-AF65-F5344CB8AC3E}">
        <p14:creationId xmlns:p14="http://schemas.microsoft.com/office/powerpoint/2010/main" val="23704014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5" y="3846"/>
            <a:ext cx="12204000" cy="6867956"/>
          </a:xfrm>
          <a:prstGeom prst="rect">
            <a:avLst/>
          </a:prstGeom>
        </p:spPr>
      </p:pic>
    </p:spTree>
    <p:extLst>
      <p:ext uri="{BB962C8B-B14F-4D97-AF65-F5344CB8AC3E}">
        <p14:creationId xmlns:p14="http://schemas.microsoft.com/office/powerpoint/2010/main" val="2359054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6" y="3846"/>
            <a:ext cx="12203998" cy="6867955"/>
          </a:xfrm>
          <a:prstGeom prst="rect">
            <a:avLst/>
          </a:prstGeom>
        </p:spPr>
      </p:pic>
    </p:spTree>
    <p:extLst>
      <p:ext uri="{BB962C8B-B14F-4D97-AF65-F5344CB8AC3E}">
        <p14:creationId xmlns:p14="http://schemas.microsoft.com/office/powerpoint/2010/main" val="10187159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7" y="3846"/>
            <a:ext cx="12203996" cy="6867955"/>
          </a:xfrm>
          <a:prstGeom prst="rect">
            <a:avLst/>
          </a:prstGeom>
        </p:spPr>
      </p:pic>
    </p:spTree>
    <p:extLst>
      <p:ext uri="{BB962C8B-B14F-4D97-AF65-F5344CB8AC3E}">
        <p14:creationId xmlns:p14="http://schemas.microsoft.com/office/powerpoint/2010/main" val="961497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7" y="3846"/>
            <a:ext cx="12203996" cy="6867954"/>
          </a:xfrm>
          <a:prstGeom prst="rect">
            <a:avLst/>
          </a:prstGeom>
        </p:spPr>
      </p:pic>
    </p:spTree>
    <p:extLst>
      <p:ext uri="{BB962C8B-B14F-4D97-AF65-F5344CB8AC3E}">
        <p14:creationId xmlns:p14="http://schemas.microsoft.com/office/powerpoint/2010/main" val="4289196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3357" y="3846"/>
            <a:ext cx="12203995" cy="6867954"/>
          </a:xfrm>
          <a:prstGeom prst="rect">
            <a:avLst/>
          </a:prstGeom>
        </p:spPr>
      </p:pic>
    </p:spTree>
    <p:extLst>
      <p:ext uri="{BB962C8B-B14F-4D97-AF65-F5344CB8AC3E}">
        <p14:creationId xmlns:p14="http://schemas.microsoft.com/office/powerpoint/2010/main" val="31706762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9" y="2101"/>
            <a:ext cx="12211267" cy="6872046"/>
          </a:xfrm>
          <a:prstGeom prst="rect">
            <a:avLst/>
          </a:prstGeom>
        </p:spPr>
      </p:pic>
      <p:sp>
        <p:nvSpPr>
          <p:cNvPr id="8" name="Text Placeholder 10"/>
          <p:cNvSpPr>
            <a:spLocks noGrp="1"/>
          </p:cNvSpPr>
          <p:nvPr>
            <p:ph type="body" sz="quarter" idx="10" hasCustomPrompt="1"/>
          </p:nvPr>
        </p:nvSpPr>
        <p:spPr>
          <a:xfrm>
            <a:off x="671492" y="3086100"/>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3705563"/>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22131534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9" y="2101"/>
            <a:ext cx="12211266" cy="6872046"/>
          </a:xfrm>
          <a:prstGeom prst="rect">
            <a:avLst/>
          </a:prstGeom>
        </p:spPr>
      </p:pic>
      <p:sp>
        <p:nvSpPr>
          <p:cNvPr id="8" name="Text Placeholder 10"/>
          <p:cNvSpPr>
            <a:spLocks noGrp="1"/>
          </p:cNvSpPr>
          <p:nvPr>
            <p:ph type="body" sz="quarter" idx="10" hasCustomPrompt="1"/>
          </p:nvPr>
        </p:nvSpPr>
        <p:spPr>
          <a:xfrm>
            <a:off x="671492" y="4107375"/>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4726838"/>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208414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9" y="2101"/>
            <a:ext cx="12211266" cy="6872045"/>
          </a:xfrm>
          <a:prstGeom prst="rect">
            <a:avLst/>
          </a:prstGeom>
        </p:spPr>
      </p:pic>
      <p:sp>
        <p:nvSpPr>
          <p:cNvPr id="8" name="Text Placeholder 10"/>
          <p:cNvSpPr>
            <a:spLocks noGrp="1"/>
          </p:cNvSpPr>
          <p:nvPr>
            <p:ph type="body" sz="quarter" idx="10" hasCustomPrompt="1"/>
          </p:nvPr>
        </p:nvSpPr>
        <p:spPr>
          <a:xfrm>
            <a:off x="671492" y="4131125"/>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4750588"/>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108936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7" y="2101"/>
            <a:ext cx="12211261" cy="6872043"/>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1228409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8" y="2101"/>
            <a:ext cx="12211264" cy="6872045"/>
          </a:xfrm>
          <a:prstGeom prst="rect">
            <a:avLst/>
          </a:prstGeom>
        </p:spPr>
      </p:pic>
      <p:sp>
        <p:nvSpPr>
          <p:cNvPr id="8" name="Text Placeholder 10"/>
          <p:cNvSpPr>
            <a:spLocks noGrp="1"/>
          </p:cNvSpPr>
          <p:nvPr>
            <p:ph type="body" sz="quarter" idx="10" hasCustomPrompt="1"/>
          </p:nvPr>
        </p:nvSpPr>
        <p:spPr>
          <a:xfrm>
            <a:off x="671492" y="4166750"/>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4786213"/>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33138863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8" y="2101"/>
            <a:ext cx="12211264" cy="6872044"/>
          </a:xfrm>
          <a:prstGeom prst="rect">
            <a:avLst/>
          </a:prstGeom>
        </p:spPr>
      </p:pic>
      <p:sp>
        <p:nvSpPr>
          <p:cNvPr id="8" name="Text Placeholder 10"/>
          <p:cNvSpPr>
            <a:spLocks noGrp="1"/>
          </p:cNvSpPr>
          <p:nvPr>
            <p:ph type="body" sz="quarter" idx="10" hasCustomPrompt="1"/>
          </p:nvPr>
        </p:nvSpPr>
        <p:spPr>
          <a:xfrm>
            <a:off x="671492" y="2456705"/>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3076168"/>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33355634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7" y="2101"/>
            <a:ext cx="12211262" cy="6872044"/>
          </a:xfrm>
          <a:prstGeom prst="rect">
            <a:avLst/>
          </a:prstGeom>
        </p:spPr>
      </p:pic>
      <p:sp>
        <p:nvSpPr>
          <p:cNvPr id="8" name="Text Placeholder 10"/>
          <p:cNvSpPr>
            <a:spLocks noGrp="1"/>
          </p:cNvSpPr>
          <p:nvPr>
            <p:ph type="body" sz="quarter" idx="10" hasCustomPrompt="1"/>
          </p:nvPr>
        </p:nvSpPr>
        <p:spPr>
          <a:xfrm>
            <a:off x="671492" y="3976741"/>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4596204"/>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39493648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7" y="2101"/>
            <a:ext cx="12211262" cy="6872043"/>
          </a:xfrm>
          <a:prstGeom prst="rect">
            <a:avLst/>
          </a:prstGeom>
        </p:spPr>
      </p:pic>
      <p:sp>
        <p:nvSpPr>
          <p:cNvPr id="8" name="Text Placeholder 10"/>
          <p:cNvSpPr>
            <a:spLocks noGrp="1"/>
          </p:cNvSpPr>
          <p:nvPr>
            <p:ph type="body" sz="quarter" idx="10" hasCustomPrompt="1"/>
          </p:nvPr>
        </p:nvSpPr>
        <p:spPr>
          <a:xfrm>
            <a:off x="671492" y="2646708"/>
            <a:ext cx="8188306"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bg1"/>
                </a:solidFill>
                <a:latin typeface="Arial" charset="0"/>
                <a:ea typeface="Arial" charset="0"/>
                <a:cs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Heading</a:t>
            </a:r>
          </a:p>
        </p:txBody>
      </p:sp>
      <p:sp>
        <p:nvSpPr>
          <p:cNvPr id="9" name="Text Placeholder 16"/>
          <p:cNvSpPr>
            <a:spLocks noGrp="1"/>
          </p:cNvSpPr>
          <p:nvPr>
            <p:ph type="body" sz="quarter" idx="14" hasCustomPrompt="1"/>
          </p:nvPr>
        </p:nvSpPr>
        <p:spPr>
          <a:xfrm>
            <a:off x="671130" y="3266171"/>
            <a:ext cx="8509944" cy="577850"/>
          </a:xfrm>
          <a:prstGeom prst="rect">
            <a:avLst/>
          </a:prstGeom>
        </p:spPr>
        <p:txBody>
          <a:bodyPr/>
          <a:lstStyle>
            <a:lvl1pPr marL="0" indent="0">
              <a:buNone/>
              <a:defRPr>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Heading two if applicable</a:t>
            </a:r>
          </a:p>
        </p:txBody>
      </p:sp>
    </p:spTree>
    <p:extLst>
      <p:ext uri="{BB962C8B-B14F-4D97-AF65-F5344CB8AC3E}">
        <p14:creationId xmlns:p14="http://schemas.microsoft.com/office/powerpoint/2010/main" val="6645388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7" y="2101"/>
            <a:ext cx="12211261" cy="6872043"/>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4280158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7" y="2101"/>
            <a:ext cx="12211261" cy="6872042"/>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9222965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6" y="2101"/>
            <a:ext cx="12211259" cy="6872042"/>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6613297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6" y="2101"/>
            <a:ext cx="12211259" cy="6872041"/>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8541893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5" y="2101"/>
            <a:ext cx="12211257" cy="6872041"/>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7649977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5" y="2101"/>
            <a:ext cx="12211257" cy="6872040"/>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707943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7" y="2101"/>
            <a:ext cx="12211261" cy="6872042"/>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5120549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4" y="2101"/>
            <a:ext cx="12211255" cy="6872040"/>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8016511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4" y="2101"/>
            <a:ext cx="12211255" cy="6872039"/>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97648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3" y="2101"/>
            <a:ext cx="12211253" cy="6872039"/>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9310458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3" y="2101"/>
            <a:ext cx="12211253" cy="6872038"/>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36395808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3" y="2101"/>
            <a:ext cx="12211252" cy="6872038"/>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7258999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3" y="2101"/>
            <a:ext cx="12211252" cy="6872037"/>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4199105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3" y="2101"/>
            <a:ext cx="12211252" cy="6872037"/>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5033247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2" y="2101"/>
            <a:ext cx="12211250" cy="6872037"/>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0257814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2" y="2101"/>
            <a:ext cx="12211250" cy="6872036"/>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24634632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9931" y="2101"/>
            <a:ext cx="12211248" cy="6872036"/>
          </a:xfrm>
          <a:prstGeom prst="rect">
            <a:avLst/>
          </a:prstGeom>
        </p:spPr>
      </p:pic>
      <p:sp>
        <p:nvSpPr>
          <p:cNvPr id="9" name="Text Placeholder 16"/>
          <p:cNvSpPr>
            <a:spLocks noGrp="1"/>
          </p:cNvSpPr>
          <p:nvPr>
            <p:ph type="body" sz="quarter" idx="14" hasCustomPrompt="1"/>
          </p:nvPr>
        </p:nvSpPr>
        <p:spPr>
          <a:xfrm>
            <a:off x="243618" y="5949994"/>
            <a:ext cx="8509944" cy="577850"/>
          </a:xfrm>
          <a:prstGeom prst="rect">
            <a:avLst/>
          </a:prstGeom>
        </p:spPr>
        <p:txBody>
          <a:bodyPr>
            <a:normAutofit/>
          </a:bodyPr>
          <a:lstStyle>
            <a:lvl1pPr marL="0" indent="0">
              <a:buNone/>
              <a:defRPr sz="3200" b="1">
                <a:solidFill>
                  <a:schemeClr val="bg1"/>
                </a:solidFill>
                <a:latin typeface="Arial" charset="0"/>
                <a:ea typeface="Arial" charset="0"/>
                <a:cs typeface="Arial" charset="0"/>
              </a:defRPr>
            </a:lvl1pPr>
            <a:lvl2pPr marL="457200" indent="0">
              <a:buNone/>
              <a:defRPr>
                <a:solidFill>
                  <a:schemeClr val="bg1"/>
                </a:solidFill>
                <a:latin typeface="Arial" charset="0"/>
                <a:ea typeface="Arial" charset="0"/>
                <a:cs typeface="Arial" charset="0"/>
              </a:defRPr>
            </a:lvl2pPr>
            <a:lvl3pPr marL="914400" indent="0">
              <a:buNone/>
              <a:defRPr>
                <a:solidFill>
                  <a:schemeClr val="bg1"/>
                </a:solidFill>
                <a:latin typeface="Arial" charset="0"/>
                <a:ea typeface="Arial" charset="0"/>
                <a:cs typeface="Arial" charset="0"/>
              </a:defRPr>
            </a:lvl3pPr>
            <a:lvl4pPr marL="1371600" indent="0">
              <a:buNone/>
              <a:defRPr>
                <a:solidFill>
                  <a:schemeClr val="bg1"/>
                </a:solidFill>
                <a:latin typeface="Arial" charset="0"/>
                <a:ea typeface="Arial" charset="0"/>
                <a:cs typeface="Arial" charset="0"/>
              </a:defRPr>
            </a:lvl4pPr>
            <a:lvl5pPr marL="1828800" indent="0">
              <a:buNone/>
              <a:defRPr>
                <a:solidFill>
                  <a:schemeClr val="bg1"/>
                </a:solidFill>
                <a:latin typeface="Arial" charset="0"/>
                <a:ea typeface="Arial" charset="0"/>
                <a:cs typeface="Arial" charset="0"/>
              </a:defRPr>
            </a:lvl5pPr>
          </a:lstStyle>
          <a:p>
            <a:pPr lvl="0"/>
            <a:r>
              <a:rPr lang="en-US"/>
              <a:t>Text here</a:t>
            </a:r>
          </a:p>
        </p:txBody>
      </p:sp>
    </p:spTree>
    <p:extLst>
      <p:ext uri="{BB962C8B-B14F-4D97-AF65-F5344CB8AC3E}">
        <p14:creationId xmlns:p14="http://schemas.microsoft.com/office/powerpoint/2010/main" val="156850400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2.xml"/><Relationship Id="rId21" Type="http://schemas.openxmlformats.org/officeDocument/2006/relationships/slideLayout" Target="../slideLayouts/slideLayout97.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63" Type="http://schemas.openxmlformats.org/officeDocument/2006/relationships/slideLayout" Target="../slideLayouts/slideLayout139.xml"/><Relationship Id="rId68" Type="http://schemas.openxmlformats.org/officeDocument/2006/relationships/slideLayout" Target="../slideLayouts/slideLayout144.xml"/><Relationship Id="rId84" Type="http://schemas.openxmlformats.org/officeDocument/2006/relationships/slideLayout" Target="../slideLayouts/slideLayout160.xml"/><Relationship Id="rId16" Type="http://schemas.openxmlformats.org/officeDocument/2006/relationships/slideLayout" Target="../slideLayouts/slideLayout92.xml"/><Relationship Id="rId11" Type="http://schemas.openxmlformats.org/officeDocument/2006/relationships/slideLayout" Target="../slideLayouts/slideLayout87.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53" Type="http://schemas.openxmlformats.org/officeDocument/2006/relationships/slideLayout" Target="../slideLayouts/slideLayout129.xml"/><Relationship Id="rId58" Type="http://schemas.openxmlformats.org/officeDocument/2006/relationships/slideLayout" Target="../slideLayouts/slideLayout134.xml"/><Relationship Id="rId74" Type="http://schemas.openxmlformats.org/officeDocument/2006/relationships/slideLayout" Target="../slideLayouts/slideLayout150.xml"/><Relationship Id="rId79" Type="http://schemas.openxmlformats.org/officeDocument/2006/relationships/slideLayout" Target="../slideLayouts/slideLayout155.xml"/><Relationship Id="rId5" Type="http://schemas.openxmlformats.org/officeDocument/2006/relationships/slideLayout" Target="../slideLayouts/slideLayout81.xml"/><Relationship Id="rId19" Type="http://schemas.openxmlformats.org/officeDocument/2006/relationships/slideLayout" Target="../slideLayouts/slideLayout9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56" Type="http://schemas.openxmlformats.org/officeDocument/2006/relationships/slideLayout" Target="../slideLayouts/slideLayout132.xml"/><Relationship Id="rId64" Type="http://schemas.openxmlformats.org/officeDocument/2006/relationships/slideLayout" Target="../slideLayouts/slideLayout140.xml"/><Relationship Id="rId69" Type="http://schemas.openxmlformats.org/officeDocument/2006/relationships/slideLayout" Target="../slideLayouts/slideLayout145.xml"/><Relationship Id="rId77" Type="http://schemas.openxmlformats.org/officeDocument/2006/relationships/slideLayout" Target="../slideLayouts/slideLayout153.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72" Type="http://schemas.openxmlformats.org/officeDocument/2006/relationships/slideLayout" Target="../slideLayouts/slideLayout148.xml"/><Relationship Id="rId80" Type="http://schemas.openxmlformats.org/officeDocument/2006/relationships/slideLayout" Target="../slideLayouts/slideLayout156.xml"/><Relationship Id="rId85" Type="http://schemas.openxmlformats.org/officeDocument/2006/relationships/slideLayout" Target="../slideLayouts/slideLayout161.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59" Type="http://schemas.openxmlformats.org/officeDocument/2006/relationships/slideLayout" Target="../slideLayouts/slideLayout135.xml"/><Relationship Id="rId67" Type="http://schemas.openxmlformats.org/officeDocument/2006/relationships/slideLayout" Target="../slideLayouts/slideLayout143.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54" Type="http://schemas.openxmlformats.org/officeDocument/2006/relationships/slideLayout" Target="../slideLayouts/slideLayout130.xml"/><Relationship Id="rId62" Type="http://schemas.openxmlformats.org/officeDocument/2006/relationships/slideLayout" Target="../slideLayouts/slideLayout138.xml"/><Relationship Id="rId70" Type="http://schemas.openxmlformats.org/officeDocument/2006/relationships/slideLayout" Target="../slideLayouts/slideLayout146.xml"/><Relationship Id="rId75" Type="http://schemas.openxmlformats.org/officeDocument/2006/relationships/slideLayout" Target="../slideLayouts/slideLayout151.xml"/><Relationship Id="rId83" Type="http://schemas.openxmlformats.org/officeDocument/2006/relationships/slideLayout" Target="../slideLayouts/slideLayout159.xml"/><Relationship Id="rId88" Type="http://schemas.openxmlformats.org/officeDocument/2006/relationships/theme" Target="../theme/theme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slideLayout" Target="../slideLayouts/slideLayout125.xml"/><Relationship Id="rId57" Type="http://schemas.openxmlformats.org/officeDocument/2006/relationships/slideLayout" Target="../slideLayouts/slideLayout133.xml"/><Relationship Id="rId10" Type="http://schemas.openxmlformats.org/officeDocument/2006/relationships/slideLayout" Target="../slideLayouts/slideLayout86.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52" Type="http://schemas.openxmlformats.org/officeDocument/2006/relationships/slideLayout" Target="../slideLayouts/slideLayout128.xml"/><Relationship Id="rId60" Type="http://schemas.openxmlformats.org/officeDocument/2006/relationships/slideLayout" Target="../slideLayouts/slideLayout136.xml"/><Relationship Id="rId65" Type="http://schemas.openxmlformats.org/officeDocument/2006/relationships/slideLayout" Target="../slideLayouts/slideLayout141.xml"/><Relationship Id="rId73" Type="http://schemas.openxmlformats.org/officeDocument/2006/relationships/slideLayout" Target="../slideLayouts/slideLayout149.xml"/><Relationship Id="rId78" Type="http://schemas.openxmlformats.org/officeDocument/2006/relationships/slideLayout" Target="../slideLayouts/slideLayout154.xml"/><Relationship Id="rId81" Type="http://schemas.openxmlformats.org/officeDocument/2006/relationships/slideLayout" Target="../slideLayouts/slideLayout157.xml"/><Relationship Id="rId86" Type="http://schemas.openxmlformats.org/officeDocument/2006/relationships/slideLayout" Target="../slideLayouts/slideLayout162.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9" Type="http://schemas.openxmlformats.org/officeDocument/2006/relationships/slideLayout" Target="../slideLayouts/slideLayout115.xml"/><Relationship Id="rId34" Type="http://schemas.openxmlformats.org/officeDocument/2006/relationships/slideLayout" Target="../slideLayouts/slideLayout110.xml"/><Relationship Id="rId50" Type="http://schemas.openxmlformats.org/officeDocument/2006/relationships/slideLayout" Target="../slideLayouts/slideLayout126.xml"/><Relationship Id="rId55" Type="http://schemas.openxmlformats.org/officeDocument/2006/relationships/slideLayout" Target="../slideLayouts/slideLayout131.xml"/><Relationship Id="rId76" Type="http://schemas.openxmlformats.org/officeDocument/2006/relationships/slideLayout" Target="../slideLayouts/slideLayout152.xml"/><Relationship Id="rId7" Type="http://schemas.openxmlformats.org/officeDocument/2006/relationships/slideLayout" Target="../slideLayouts/slideLayout83.xml"/><Relationship Id="rId71" Type="http://schemas.openxmlformats.org/officeDocument/2006/relationships/slideLayout" Target="../slideLayouts/slideLayout147.xml"/><Relationship Id="rId2" Type="http://schemas.openxmlformats.org/officeDocument/2006/relationships/slideLayout" Target="../slideLayouts/slideLayout78.xml"/><Relationship Id="rId29" Type="http://schemas.openxmlformats.org/officeDocument/2006/relationships/slideLayout" Target="../slideLayouts/slideLayout105.xml"/><Relationship Id="rId24" Type="http://schemas.openxmlformats.org/officeDocument/2006/relationships/slideLayout" Target="../slideLayouts/slideLayout100.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66" Type="http://schemas.openxmlformats.org/officeDocument/2006/relationships/slideLayout" Target="../slideLayouts/slideLayout142.xml"/><Relationship Id="rId87" Type="http://schemas.openxmlformats.org/officeDocument/2006/relationships/slideLayout" Target="../slideLayouts/slideLayout163.xml"/><Relationship Id="rId61" Type="http://schemas.openxmlformats.org/officeDocument/2006/relationships/slideLayout" Target="../slideLayouts/slideLayout137.xml"/><Relationship Id="rId82"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923545"/>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60" r:id="rId31"/>
    <p:sldLayoutId id="2147483697"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3" r:id="rId46"/>
    <p:sldLayoutId id="2147483698"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 id="2147483722" r:id="rId56"/>
    <p:sldLayoutId id="2147483723" r:id="rId57"/>
    <p:sldLayoutId id="2147483724" r:id="rId58"/>
    <p:sldLayoutId id="2147483725" r:id="rId59"/>
    <p:sldLayoutId id="2147483726" r:id="rId60"/>
    <p:sldLayoutId id="2147483727" r:id="rId61"/>
    <p:sldLayoutId id="2147483696" r:id="rId62"/>
    <p:sldLayoutId id="2147483728" r:id="rId63"/>
    <p:sldLayoutId id="2147483729" r:id="rId64"/>
    <p:sldLayoutId id="2147483730" r:id="rId65"/>
    <p:sldLayoutId id="2147483731" r:id="rId66"/>
    <p:sldLayoutId id="2147483732" r:id="rId67"/>
    <p:sldLayoutId id="2147483739" r:id="rId68"/>
    <p:sldLayoutId id="2147483740" r:id="rId69"/>
    <p:sldLayoutId id="2147483659" r:id="rId70"/>
    <p:sldLayoutId id="2147483734" r:id="rId71"/>
    <p:sldLayoutId id="2147483733" r:id="rId72"/>
    <p:sldLayoutId id="2147483735" r:id="rId73"/>
    <p:sldLayoutId id="2147483736" r:id="rId74"/>
    <p:sldLayoutId id="2147483737" r:id="rId75"/>
    <p:sldLayoutId id="2147483738" r:id="rId7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58204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 id="2147483788" r:id="rId47"/>
    <p:sldLayoutId id="2147483789" r:id="rId48"/>
    <p:sldLayoutId id="2147483790" r:id="rId49"/>
    <p:sldLayoutId id="2147483791" r:id="rId50"/>
    <p:sldLayoutId id="2147483792" r:id="rId51"/>
    <p:sldLayoutId id="2147483793" r:id="rId52"/>
    <p:sldLayoutId id="2147483794" r:id="rId53"/>
    <p:sldLayoutId id="2147483795" r:id="rId54"/>
    <p:sldLayoutId id="2147483796" r:id="rId55"/>
    <p:sldLayoutId id="2147483797" r:id="rId56"/>
    <p:sldLayoutId id="2147483798" r:id="rId57"/>
    <p:sldLayoutId id="2147483799" r:id="rId58"/>
    <p:sldLayoutId id="2147483800" r:id="rId59"/>
    <p:sldLayoutId id="2147483801" r:id="rId60"/>
    <p:sldLayoutId id="2147483802" r:id="rId61"/>
    <p:sldLayoutId id="2147483803" r:id="rId62"/>
    <p:sldLayoutId id="2147483804" r:id="rId63"/>
    <p:sldLayoutId id="2147483805" r:id="rId64"/>
    <p:sldLayoutId id="2147483806" r:id="rId65"/>
    <p:sldLayoutId id="2147483807" r:id="rId66"/>
    <p:sldLayoutId id="2147483808" r:id="rId67"/>
    <p:sldLayoutId id="2147483809" r:id="rId68"/>
    <p:sldLayoutId id="2147483810" r:id="rId69"/>
    <p:sldLayoutId id="2147483811" r:id="rId70"/>
    <p:sldLayoutId id="2147483812" r:id="rId71"/>
    <p:sldLayoutId id="2147483813" r:id="rId72"/>
    <p:sldLayoutId id="2147483814" r:id="rId73"/>
    <p:sldLayoutId id="2147483815" r:id="rId74"/>
    <p:sldLayoutId id="2147483816" r:id="rId75"/>
    <p:sldLayoutId id="2147483817" r:id="rId76"/>
    <p:sldLayoutId id="2147483818" r:id="rId77"/>
    <p:sldLayoutId id="2147483819" r:id="rId78"/>
    <p:sldLayoutId id="2147483820" r:id="rId79"/>
    <p:sldLayoutId id="2147483821" r:id="rId80"/>
    <p:sldLayoutId id="2147483822" r:id="rId81"/>
    <p:sldLayoutId id="2147483823" r:id="rId82"/>
    <p:sldLayoutId id="2147483824" r:id="rId83"/>
    <p:sldLayoutId id="2147483825" r:id="rId84"/>
    <p:sldLayoutId id="2147483826" r:id="rId85"/>
    <p:sldLayoutId id="2147483827" r:id="rId86"/>
    <p:sldLayoutId id="2147483828" r:id="rId8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A191CE-3DF4-4257-8E97-0B2B3F014121}"/>
              </a:ext>
            </a:extLst>
          </p:cNvPr>
          <p:cNvSpPr>
            <a:spLocks noGrp="1"/>
          </p:cNvSpPr>
          <p:nvPr>
            <p:ph type="body" sz="quarter" idx="10"/>
          </p:nvPr>
        </p:nvSpPr>
        <p:spPr/>
        <p:txBody>
          <a:bodyPr>
            <a:normAutofit lnSpcReduction="10000"/>
          </a:bodyPr>
          <a:lstStyle/>
          <a:p>
            <a:r>
              <a:rPr lang="en-GB" dirty="0"/>
              <a:t>Introduction to Student Finance</a:t>
            </a:r>
          </a:p>
        </p:txBody>
      </p:sp>
      <p:sp>
        <p:nvSpPr>
          <p:cNvPr id="3" name="Text Placeholder 2">
            <a:extLst>
              <a:ext uri="{FF2B5EF4-FFF2-40B4-BE49-F238E27FC236}">
                <a16:creationId xmlns:a16="http://schemas.microsoft.com/office/drawing/2014/main" id="{D95E96DD-7675-4727-9689-2A2980D4DC2B}"/>
              </a:ext>
            </a:extLst>
          </p:cNvPr>
          <p:cNvSpPr>
            <a:spLocks noGrp="1"/>
          </p:cNvSpPr>
          <p:nvPr>
            <p:ph type="body" sz="quarter" idx="14"/>
          </p:nvPr>
        </p:nvSpPr>
        <p:spPr/>
        <p:txBody>
          <a:bodyPr vert="horz" lIns="91440" tIns="45720" rIns="91440" bIns="45720" rtlCol="0" anchor="t">
            <a:normAutofit/>
          </a:bodyPr>
          <a:lstStyle/>
          <a:p>
            <a:r>
              <a:rPr lang="en-GB" dirty="0"/>
              <a:t>Rachel Haddy, Widening Participation Coordinator</a:t>
            </a:r>
          </a:p>
        </p:txBody>
      </p:sp>
    </p:spTree>
    <p:extLst>
      <p:ext uri="{BB962C8B-B14F-4D97-AF65-F5344CB8AC3E}">
        <p14:creationId xmlns:p14="http://schemas.microsoft.com/office/powerpoint/2010/main" val="48495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3733-200F-4E69-9115-41C072FF3B72}"/>
              </a:ext>
            </a:extLst>
          </p:cNvPr>
          <p:cNvSpPr>
            <a:spLocks noGrp="1"/>
          </p:cNvSpPr>
          <p:nvPr>
            <p:ph type="title"/>
          </p:nvPr>
        </p:nvSpPr>
        <p:spPr/>
        <p:txBody>
          <a:bodyPr/>
          <a:lstStyle/>
          <a:p>
            <a:r>
              <a:rPr lang="en-GB" dirty="0"/>
              <a:t>The Access to Exeter Bursary</a:t>
            </a:r>
          </a:p>
        </p:txBody>
      </p:sp>
      <p:graphicFrame>
        <p:nvGraphicFramePr>
          <p:cNvPr id="6" name="Table 6">
            <a:extLst>
              <a:ext uri="{FF2B5EF4-FFF2-40B4-BE49-F238E27FC236}">
                <a16:creationId xmlns:a16="http://schemas.microsoft.com/office/drawing/2014/main" id="{42317C9A-88EE-4486-A666-6097D4ED9AA4}"/>
              </a:ext>
            </a:extLst>
          </p:cNvPr>
          <p:cNvGraphicFramePr>
            <a:graphicFrameLocks noGrp="1"/>
          </p:cNvGraphicFramePr>
          <p:nvPr>
            <p:ph idx="1"/>
            <p:extLst>
              <p:ext uri="{D42A27DB-BD31-4B8C-83A1-F6EECF244321}">
                <p14:modId xmlns:p14="http://schemas.microsoft.com/office/powerpoint/2010/main" val="2462485504"/>
              </p:ext>
            </p:extLst>
          </p:nvPr>
        </p:nvGraphicFramePr>
        <p:xfrm>
          <a:off x="5539736" y="2373480"/>
          <a:ext cx="6288087" cy="2111040"/>
        </p:xfrm>
        <a:graphic>
          <a:graphicData uri="http://schemas.openxmlformats.org/drawingml/2006/table">
            <a:tbl>
              <a:tblPr firstRow="1" bandRow="1">
                <a:tableStyleId>{5940675A-B579-460E-94D1-54222C63F5DA}</a:tableStyleId>
              </a:tblPr>
              <a:tblGrid>
                <a:gridCol w="2552065">
                  <a:extLst>
                    <a:ext uri="{9D8B030D-6E8A-4147-A177-3AD203B41FA5}">
                      <a16:colId xmlns:a16="http://schemas.microsoft.com/office/drawing/2014/main" val="149566261"/>
                    </a:ext>
                  </a:extLst>
                </a:gridCol>
                <a:gridCol w="1897380">
                  <a:extLst>
                    <a:ext uri="{9D8B030D-6E8A-4147-A177-3AD203B41FA5}">
                      <a16:colId xmlns:a16="http://schemas.microsoft.com/office/drawing/2014/main" val="2991935442"/>
                    </a:ext>
                  </a:extLst>
                </a:gridCol>
                <a:gridCol w="1838642">
                  <a:extLst>
                    <a:ext uri="{9D8B030D-6E8A-4147-A177-3AD203B41FA5}">
                      <a16:colId xmlns:a16="http://schemas.microsoft.com/office/drawing/2014/main" val="1350652145"/>
                    </a:ext>
                  </a:extLst>
                </a:gridCol>
              </a:tblGrid>
              <a:tr h="370840">
                <a:tc>
                  <a:txBody>
                    <a:bodyPr/>
                    <a:lstStyle/>
                    <a:p>
                      <a:pPr algn="l" fontAlgn="b"/>
                      <a:r>
                        <a:rPr lang="en-GB" sz="2400" b="1" u="none" strike="noStrike" dirty="0">
                          <a:solidFill>
                            <a:schemeClr val="bg1"/>
                          </a:solidFill>
                          <a:effectLst/>
                        </a:rPr>
                        <a:t>Household income</a:t>
                      </a:r>
                      <a:endParaRPr lang="en-GB" sz="2400" b="1" i="0" u="none" strike="noStrike" dirty="0">
                        <a:solidFill>
                          <a:schemeClr val="bg1"/>
                        </a:solidFill>
                        <a:effectLst/>
                        <a:latin typeface="Calibri" panose="020F0502020204030204" pitchFamily="34" charset="0"/>
                      </a:endParaRPr>
                    </a:p>
                  </a:txBody>
                  <a:tcPr marL="108000" marR="108000" marT="108000" marB="108000" anchor="b"/>
                </a:tc>
                <a:tc>
                  <a:txBody>
                    <a:bodyPr/>
                    <a:lstStyle/>
                    <a:p>
                      <a:pPr algn="l" fontAlgn="b"/>
                      <a:r>
                        <a:rPr lang="en-GB" sz="2400" b="1" u="none" strike="noStrike" dirty="0">
                          <a:solidFill>
                            <a:schemeClr val="bg1"/>
                          </a:solidFill>
                          <a:effectLst/>
                        </a:rPr>
                        <a:t>Year 1 bursary</a:t>
                      </a:r>
                      <a:endParaRPr lang="en-GB" sz="2400" b="1" i="0" u="none" strike="noStrike" dirty="0">
                        <a:solidFill>
                          <a:schemeClr val="bg1"/>
                        </a:solidFill>
                        <a:effectLst/>
                        <a:latin typeface="Calibri" panose="020F0502020204030204" pitchFamily="34" charset="0"/>
                      </a:endParaRPr>
                    </a:p>
                  </a:txBody>
                  <a:tcPr marL="108000" marR="108000" marT="108000" marB="108000" anchor="b"/>
                </a:tc>
                <a:tc>
                  <a:txBody>
                    <a:bodyPr/>
                    <a:lstStyle/>
                    <a:p>
                      <a:pPr algn="l" fontAlgn="b"/>
                      <a:r>
                        <a:rPr lang="en-GB" sz="2400" b="1" u="none" strike="noStrike" dirty="0">
                          <a:solidFill>
                            <a:schemeClr val="bg1"/>
                          </a:solidFill>
                          <a:effectLst/>
                        </a:rPr>
                        <a:t>Year 2 bursary</a:t>
                      </a:r>
                      <a:endParaRPr lang="en-GB" sz="2400" b="1" i="0" u="none" strike="noStrike" dirty="0">
                        <a:solidFill>
                          <a:schemeClr val="bg1"/>
                        </a:solidFill>
                        <a:effectLst/>
                        <a:latin typeface="Calibri" panose="020F0502020204030204" pitchFamily="34" charset="0"/>
                      </a:endParaRPr>
                    </a:p>
                  </a:txBody>
                  <a:tcPr marL="108000" marR="108000" marT="108000" marB="108000" anchor="b"/>
                </a:tc>
                <a:extLst>
                  <a:ext uri="{0D108BD9-81ED-4DB2-BD59-A6C34878D82A}">
                    <a16:rowId xmlns:a16="http://schemas.microsoft.com/office/drawing/2014/main" val="2586381809"/>
                  </a:ext>
                </a:extLst>
              </a:tr>
              <a:tr h="370840">
                <a:tc>
                  <a:txBody>
                    <a:bodyPr/>
                    <a:lstStyle/>
                    <a:p>
                      <a:pPr algn="l" fontAlgn="b"/>
                      <a:r>
                        <a:rPr lang="en-GB" sz="2400" b="0" u="none" strike="noStrike" dirty="0">
                          <a:solidFill>
                            <a:schemeClr val="bg1"/>
                          </a:solidFill>
                          <a:effectLst/>
                        </a:rPr>
                        <a:t>Below £16,000</a:t>
                      </a:r>
                      <a:endParaRPr lang="en-GB" sz="2400" b="0" i="0" u="none" strike="noStrike" dirty="0">
                        <a:solidFill>
                          <a:schemeClr val="bg1"/>
                        </a:solidFill>
                        <a:effectLst/>
                        <a:latin typeface="Calibri" panose="020F0502020204030204" pitchFamily="34" charset="0"/>
                      </a:endParaRPr>
                    </a:p>
                  </a:txBody>
                  <a:tcPr marL="108000" marR="108000" marT="108000" marB="108000" anchor="b"/>
                </a:tc>
                <a:tc>
                  <a:txBody>
                    <a:bodyPr/>
                    <a:lstStyle/>
                    <a:p>
                      <a:pPr algn="l" fontAlgn="b"/>
                      <a:r>
                        <a:rPr lang="en-GB" sz="2400" b="0" u="none" strike="noStrike" dirty="0">
                          <a:solidFill>
                            <a:schemeClr val="bg1"/>
                          </a:solidFill>
                          <a:effectLst/>
                        </a:rPr>
                        <a:t>£2,130</a:t>
                      </a:r>
                      <a:endParaRPr lang="en-GB" sz="2400" b="0" i="0" u="none" strike="noStrike" dirty="0">
                        <a:solidFill>
                          <a:schemeClr val="bg1"/>
                        </a:solidFill>
                        <a:effectLst/>
                        <a:latin typeface="Calibri" panose="020F0502020204030204" pitchFamily="34" charset="0"/>
                      </a:endParaRPr>
                    </a:p>
                  </a:txBody>
                  <a:tcPr marL="108000" marR="108000" marT="108000" marB="108000" anchor="b"/>
                </a:tc>
                <a:tc>
                  <a:txBody>
                    <a:bodyPr/>
                    <a:lstStyle/>
                    <a:p>
                      <a:pPr algn="l" fontAlgn="b"/>
                      <a:r>
                        <a:rPr lang="en-GB" sz="2400" b="0" u="none" strike="noStrike" dirty="0">
                          <a:solidFill>
                            <a:schemeClr val="bg1"/>
                          </a:solidFill>
                          <a:effectLst/>
                        </a:rPr>
                        <a:t>£1,580</a:t>
                      </a:r>
                      <a:endParaRPr lang="en-GB" sz="2400" b="0" i="0" u="none" strike="noStrike" dirty="0">
                        <a:solidFill>
                          <a:schemeClr val="bg1"/>
                        </a:solidFill>
                        <a:effectLst/>
                        <a:latin typeface="Calibri" panose="020F0502020204030204" pitchFamily="34" charset="0"/>
                      </a:endParaRPr>
                    </a:p>
                  </a:txBody>
                  <a:tcPr marL="108000" marR="108000" marT="108000" marB="108000" anchor="b"/>
                </a:tc>
                <a:extLst>
                  <a:ext uri="{0D108BD9-81ED-4DB2-BD59-A6C34878D82A}">
                    <a16:rowId xmlns:a16="http://schemas.microsoft.com/office/drawing/2014/main" val="2350255537"/>
                  </a:ext>
                </a:extLst>
              </a:tr>
              <a:tr h="370840">
                <a:tc>
                  <a:txBody>
                    <a:bodyPr/>
                    <a:lstStyle/>
                    <a:p>
                      <a:pPr algn="l" fontAlgn="b"/>
                      <a:r>
                        <a:rPr lang="en-GB" sz="2400" b="0" u="none" strike="noStrike" dirty="0">
                          <a:solidFill>
                            <a:schemeClr val="bg1"/>
                          </a:solidFill>
                          <a:effectLst/>
                        </a:rPr>
                        <a:t>£16,001 - £25,000</a:t>
                      </a:r>
                      <a:endParaRPr lang="en-GB" sz="2400" b="0" i="0" u="none" strike="noStrike" dirty="0">
                        <a:solidFill>
                          <a:schemeClr val="bg1"/>
                        </a:solidFill>
                        <a:effectLst/>
                        <a:latin typeface="Calibri" panose="020F0502020204030204" pitchFamily="34" charset="0"/>
                      </a:endParaRPr>
                    </a:p>
                  </a:txBody>
                  <a:tcPr marL="108000" marR="108000" marT="108000" marB="108000" anchor="b"/>
                </a:tc>
                <a:tc>
                  <a:txBody>
                    <a:bodyPr/>
                    <a:lstStyle/>
                    <a:p>
                      <a:pPr algn="l" fontAlgn="b"/>
                      <a:r>
                        <a:rPr lang="en-GB" sz="2400" b="0" u="none" strike="noStrike" dirty="0">
                          <a:solidFill>
                            <a:schemeClr val="bg1"/>
                          </a:solidFill>
                          <a:effectLst/>
                        </a:rPr>
                        <a:t>£1,070</a:t>
                      </a:r>
                      <a:endParaRPr lang="en-GB" sz="2400" b="0" i="0" u="none" strike="noStrike" dirty="0">
                        <a:solidFill>
                          <a:schemeClr val="bg1"/>
                        </a:solidFill>
                        <a:effectLst/>
                        <a:latin typeface="Calibri" panose="020F0502020204030204" pitchFamily="34" charset="0"/>
                      </a:endParaRPr>
                    </a:p>
                  </a:txBody>
                  <a:tcPr marL="108000" marR="108000" marT="108000" marB="108000" anchor="b"/>
                </a:tc>
                <a:tc>
                  <a:txBody>
                    <a:bodyPr/>
                    <a:lstStyle/>
                    <a:p>
                      <a:pPr algn="l" fontAlgn="b"/>
                      <a:r>
                        <a:rPr lang="en-GB" sz="2400" b="0" u="none" strike="noStrike" dirty="0">
                          <a:solidFill>
                            <a:schemeClr val="bg1"/>
                          </a:solidFill>
                          <a:effectLst/>
                        </a:rPr>
                        <a:t>£1,070</a:t>
                      </a:r>
                      <a:endParaRPr lang="en-GB" sz="2400" b="0" i="0" u="none" strike="noStrike" dirty="0">
                        <a:solidFill>
                          <a:schemeClr val="bg1"/>
                        </a:solidFill>
                        <a:effectLst/>
                        <a:latin typeface="Calibri" panose="020F0502020204030204" pitchFamily="34" charset="0"/>
                      </a:endParaRPr>
                    </a:p>
                  </a:txBody>
                  <a:tcPr marL="108000" marR="108000" marT="108000" marB="108000" anchor="b"/>
                </a:tc>
                <a:extLst>
                  <a:ext uri="{0D108BD9-81ED-4DB2-BD59-A6C34878D82A}">
                    <a16:rowId xmlns:a16="http://schemas.microsoft.com/office/drawing/2014/main" val="3661151648"/>
                  </a:ext>
                </a:extLst>
              </a:tr>
            </a:tbl>
          </a:graphicData>
        </a:graphic>
      </p:graphicFrame>
    </p:spTree>
    <p:extLst>
      <p:ext uri="{BB962C8B-B14F-4D97-AF65-F5344CB8AC3E}">
        <p14:creationId xmlns:p14="http://schemas.microsoft.com/office/powerpoint/2010/main" val="1377328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3733-200F-4E69-9115-41C072FF3B72}"/>
              </a:ext>
            </a:extLst>
          </p:cNvPr>
          <p:cNvSpPr>
            <a:spLocks noGrp="1"/>
          </p:cNvSpPr>
          <p:nvPr>
            <p:ph type="title"/>
          </p:nvPr>
        </p:nvSpPr>
        <p:spPr/>
        <p:txBody>
          <a:bodyPr/>
          <a:lstStyle/>
          <a:p>
            <a:r>
              <a:rPr lang="en-GB" dirty="0"/>
              <a:t>Other support from the University of Exeter</a:t>
            </a:r>
          </a:p>
        </p:txBody>
      </p:sp>
      <p:sp>
        <p:nvSpPr>
          <p:cNvPr id="4" name="Content Placeholder 3">
            <a:extLst>
              <a:ext uri="{FF2B5EF4-FFF2-40B4-BE49-F238E27FC236}">
                <a16:creationId xmlns:a16="http://schemas.microsoft.com/office/drawing/2014/main" id="{63E0AB0A-716C-4548-BF57-63530A9213D7}"/>
              </a:ext>
            </a:extLst>
          </p:cNvPr>
          <p:cNvSpPr>
            <a:spLocks noGrp="1"/>
          </p:cNvSpPr>
          <p:nvPr>
            <p:ph idx="1"/>
          </p:nvPr>
        </p:nvSpPr>
        <p:spPr/>
        <p:txBody>
          <a:bodyPr/>
          <a:lstStyle/>
          <a:p>
            <a:pPr marL="0" indent="0">
              <a:lnSpc>
                <a:spcPct val="150000"/>
              </a:lnSpc>
              <a:buNone/>
            </a:pPr>
            <a:r>
              <a:rPr lang="en-GB" dirty="0"/>
              <a:t>Available for students who are:</a:t>
            </a:r>
          </a:p>
          <a:p>
            <a:pPr>
              <a:lnSpc>
                <a:spcPct val="150000"/>
              </a:lnSpc>
              <a:buFont typeface="Arial" panose="020B0604020202020204" pitchFamily="34" charset="0"/>
              <a:buChar char="•"/>
            </a:pPr>
            <a:r>
              <a:rPr lang="en-GB" dirty="0"/>
              <a:t>care leavers </a:t>
            </a:r>
          </a:p>
          <a:p>
            <a:pPr>
              <a:lnSpc>
                <a:spcPct val="150000"/>
              </a:lnSpc>
              <a:buFont typeface="Arial" panose="020B0604020202020204" pitchFamily="34" charset="0"/>
              <a:buChar char="•"/>
            </a:pPr>
            <a:r>
              <a:rPr lang="en-GB" dirty="0"/>
              <a:t>estranged</a:t>
            </a:r>
          </a:p>
          <a:p>
            <a:pPr>
              <a:lnSpc>
                <a:spcPct val="150000"/>
              </a:lnSpc>
              <a:buFont typeface="Arial" panose="020B0604020202020204" pitchFamily="34" charset="0"/>
              <a:buChar char="•"/>
            </a:pPr>
            <a:r>
              <a:rPr lang="en-GB" dirty="0"/>
              <a:t>asylum seekers / refugees</a:t>
            </a:r>
          </a:p>
          <a:p>
            <a:pPr>
              <a:lnSpc>
                <a:spcPct val="150000"/>
              </a:lnSpc>
              <a:buFont typeface="Arial" panose="020B0604020202020204" pitchFamily="34" charset="0"/>
              <a:buChar char="•"/>
            </a:pPr>
            <a:r>
              <a:rPr lang="en-GB" dirty="0"/>
              <a:t>carers.</a:t>
            </a:r>
          </a:p>
          <a:p>
            <a:endParaRPr lang="en-GB" dirty="0"/>
          </a:p>
          <a:p>
            <a:pPr>
              <a:lnSpc>
                <a:spcPct val="150000"/>
              </a:lnSpc>
            </a:pPr>
            <a:endParaRPr lang="en-GB" dirty="0"/>
          </a:p>
        </p:txBody>
      </p:sp>
    </p:spTree>
    <p:extLst>
      <p:ext uri="{BB962C8B-B14F-4D97-AF65-F5344CB8AC3E}">
        <p14:creationId xmlns:p14="http://schemas.microsoft.com/office/powerpoint/2010/main" val="1376654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43F7-DB51-420C-B7FF-67CC1FC52971}"/>
              </a:ext>
            </a:extLst>
          </p:cNvPr>
          <p:cNvSpPr>
            <a:spLocks noGrp="1"/>
          </p:cNvSpPr>
          <p:nvPr>
            <p:ph type="title"/>
          </p:nvPr>
        </p:nvSpPr>
        <p:spPr/>
        <p:txBody>
          <a:bodyPr/>
          <a:lstStyle/>
          <a:p>
            <a:r>
              <a:rPr lang="en-GB" dirty="0"/>
              <a:t>Other sources of income</a:t>
            </a:r>
          </a:p>
        </p:txBody>
      </p:sp>
      <p:sp>
        <p:nvSpPr>
          <p:cNvPr id="3" name="Content Placeholder 2">
            <a:extLst>
              <a:ext uri="{FF2B5EF4-FFF2-40B4-BE49-F238E27FC236}">
                <a16:creationId xmlns:a16="http://schemas.microsoft.com/office/drawing/2014/main" id="{B64B01D2-EA8B-4220-B0DA-EE1849AD0763}"/>
              </a:ext>
            </a:extLst>
          </p:cNvPr>
          <p:cNvSpPr>
            <a:spLocks noGrp="1"/>
          </p:cNvSpPr>
          <p:nvPr>
            <p:ph idx="1"/>
          </p:nvPr>
        </p:nvSpPr>
        <p:spPr/>
        <p:txBody>
          <a:bodyPr/>
          <a:lstStyle/>
          <a:p>
            <a:pPr>
              <a:lnSpc>
                <a:spcPct val="150000"/>
              </a:lnSpc>
              <a:buFont typeface="Arial" panose="020B0604020202020204" pitchFamily="34" charset="0"/>
              <a:buChar char="•"/>
            </a:pPr>
            <a:r>
              <a:rPr lang="en-GB" dirty="0"/>
              <a:t>Charities and trusts</a:t>
            </a:r>
          </a:p>
          <a:p>
            <a:pPr>
              <a:lnSpc>
                <a:spcPct val="150000"/>
              </a:lnSpc>
              <a:buFont typeface="Arial" panose="020B0604020202020204" pitchFamily="34" charset="0"/>
              <a:buChar char="•"/>
            </a:pPr>
            <a:r>
              <a:rPr lang="en-GB" dirty="0"/>
              <a:t>Employer sponsorship</a:t>
            </a:r>
          </a:p>
          <a:p>
            <a:pPr>
              <a:lnSpc>
                <a:spcPct val="150000"/>
              </a:lnSpc>
              <a:buFont typeface="Arial" panose="020B0604020202020204" pitchFamily="34" charset="0"/>
              <a:buChar char="•"/>
            </a:pPr>
            <a:r>
              <a:rPr lang="en-GB" dirty="0"/>
              <a:t>Other scholarships</a:t>
            </a:r>
          </a:p>
          <a:p>
            <a:pPr>
              <a:lnSpc>
                <a:spcPct val="150000"/>
              </a:lnSpc>
              <a:buFont typeface="Arial" panose="020B0604020202020204" pitchFamily="34" charset="0"/>
              <a:buChar char="•"/>
            </a:pPr>
            <a:r>
              <a:rPr lang="en-GB" dirty="0"/>
              <a:t>Part-time work and savings</a:t>
            </a:r>
          </a:p>
        </p:txBody>
      </p:sp>
    </p:spTree>
    <p:extLst>
      <p:ext uri="{BB962C8B-B14F-4D97-AF65-F5344CB8AC3E}">
        <p14:creationId xmlns:p14="http://schemas.microsoft.com/office/powerpoint/2010/main" val="4048978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09F9-2B62-440E-9264-CB8C56684D0B}"/>
              </a:ext>
            </a:extLst>
          </p:cNvPr>
          <p:cNvSpPr>
            <a:spLocks noGrp="1"/>
          </p:cNvSpPr>
          <p:nvPr>
            <p:ph type="title"/>
          </p:nvPr>
        </p:nvSpPr>
        <p:spPr/>
        <p:txBody>
          <a:bodyPr/>
          <a:lstStyle/>
          <a:p>
            <a:r>
              <a:rPr lang="en-GB" dirty="0"/>
              <a:t>How and when to apply for financial support</a:t>
            </a:r>
          </a:p>
        </p:txBody>
      </p:sp>
      <p:sp>
        <p:nvSpPr>
          <p:cNvPr id="3" name="Content Placeholder 2">
            <a:extLst>
              <a:ext uri="{FF2B5EF4-FFF2-40B4-BE49-F238E27FC236}">
                <a16:creationId xmlns:a16="http://schemas.microsoft.com/office/drawing/2014/main" id="{4281CDDE-AFE5-4572-A216-041051A9F5E6}"/>
              </a:ext>
            </a:extLst>
          </p:cNvPr>
          <p:cNvSpPr>
            <a:spLocks noGrp="1"/>
          </p:cNvSpPr>
          <p:nvPr>
            <p:ph idx="1"/>
          </p:nvPr>
        </p:nvSpPr>
        <p:spPr/>
        <p:txBody>
          <a:bodyPr/>
          <a:lstStyle/>
          <a:p>
            <a:pPr>
              <a:lnSpc>
                <a:spcPct val="150000"/>
              </a:lnSpc>
              <a:buFont typeface="Arial" panose="020B0604020202020204" pitchFamily="34" charset="0"/>
              <a:buChar char="•"/>
            </a:pPr>
            <a:r>
              <a:rPr lang="en-GB" dirty="0"/>
              <a:t>Student loan applications usually open in March and close in May</a:t>
            </a:r>
          </a:p>
          <a:p>
            <a:pPr>
              <a:lnSpc>
                <a:spcPct val="150000"/>
              </a:lnSpc>
              <a:buFont typeface="Arial" panose="020B0604020202020204" pitchFamily="34" charset="0"/>
              <a:buChar char="•"/>
            </a:pPr>
            <a:r>
              <a:rPr lang="en-GB" dirty="0"/>
              <a:t>Apply online – Student Finance England</a:t>
            </a:r>
          </a:p>
          <a:p>
            <a:pPr>
              <a:lnSpc>
                <a:spcPct val="150000"/>
              </a:lnSpc>
              <a:buFont typeface="Arial" panose="020B0604020202020204" pitchFamily="34" charset="0"/>
              <a:buChar char="•"/>
            </a:pPr>
            <a:r>
              <a:rPr lang="en-GB" dirty="0"/>
              <a:t>Varies for other forms of financial support</a:t>
            </a:r>
          </a:p>
        </p:txBody>
      </p:sp>
    </p:spTree>
    <p:extLst>
      <p:ext uri="{BB962C8B-B14F-4D97-AF65-F5344CB8AC3E}">
        <p14:creationId xmlns:p14="http://schemas.microsoft.com/office/powerpoint/2010/main" val="1660994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0801-C648-4F2B-ACE8-B0D3B2B3F6A9}"/>
              </a:ext>
            </a:extLst>
          </p:cNvPr>
          <p:cNvSpPr>
            <a:spLocks noGrp="1"/>
          </p:cNvSpPr>
          <p:nvPr>
            <p:ph type="title"/>
          </p:nvPr>
        </p:nvSpPr>
        <p:spPr/>
        <p:txBody>
          <a:bodyPr/>
          <a:lstStyle/>
          <a:p>
            <a:r>
              <a:rPr lang="en-GB" dirty="0"/>
              <a:t>Paying back your government loans</a:t>
            </a:r>
          </a:p>
        </p:txBody>
      </p:sp>
      <p:graphicFrame>
        <p:nvGraphicFramePr>
          <p:cNvPr id="4" name="Table 4">
            <a:extLst>
              <a:ext uri="{FF2B5EF4-FFF2-40B4-BE49-F238E27FC236}">
                <a16:creationId xmlns:a16="http://schemas.microsoft.com/office/drawing/2014/main" id="{FC3D22F5-7270-4677-BA04-00A3840AED05}"/>
              </a:ext>
            </a:extLst>
          </p:cNvPr>
          <p:cNvGraphicFramePr>
            <a:graphicFrameLocks noGrp="1"/>
          </p:cNvGraphicFramePr>
          <p:nvPr>
            <p:ph idx="1"/>
            <p:extLst>
              <p:ext uri="{D42A27DB-BD31-4B8C-83A1-F6EECF244321}">
                <p14:modId xmlns:p14="http://schemas.microsoft.com/office/powerpoint/2010/main" val="4164274170"/>
              </p:ext>
            </p:extLst>
          </p:nvPr>
        </p:nvGraphicFramePr>
        <p:xfrm>
          <a:off x="781792" y="2136521"/>
          <a:ext cx="5314208" cy="3208320"/>
        </p:xfrm>
        <a:graphic>
          <a:graphicData uri="http://schemas.openxmlformats.org/drawingml/2006/table">
            <a:tbl>
              <a:tblPr firstRow="1" bandRow="1">
                <a:tableStyleId>{5940675A-B579-460E-94D1-54222C63F5DA}</a:tableStyleId>
              </a:tblPr>
              <a:tblGrid>
                <a:gridCol w="2657104">
                  <a:extLst>
                    <a:ext uri="{9D8B030D-6E8A-4147-A177-3AD203B41FA5}">
                      <a16:colId xmlns:a16="http://schemas.microsoft.com/office/drawing/2014/main" val="3279051321"/>
                    </a:ext>
                  </a:extLst>
                </a:gridCol>
                <a:gridCol w="2657104">
                  <a:extLst>
                    <a:ext uri="{9D8B030D-6E8A-4147-A177-3AD203B41FA5}">
                      <a16:colId xmlns:a16="http://schemas.microsoft.com/office/drawing/2014/main" val="1466617197"/>
                    </a:ext>
                  </a:extLst>
                </a:gridCol>
              </a:tblGrid>
              <a:tr h="370840">
                <a:tc>
                  <a:txBody>
                    <a:bodyPr/>
                    <a:lstStyle/>
                    <a:p>
                      <a:pPr algn="l" fontAlgn="b"/>
                      <a:r>
                        <a:rPr lang="en-GB" sz="2400" b="1" i="0" u="none" strike="noStrike" dirty="0">
                          <a:solidFill>
                            <a:schemeClr val="bg1"/>
                          </a:solidFill>
                          <a:effectLst/>
                          <a:latin typeface="Calibri" panose="020F0502020204030204" pitchFamily="34" charset="0"/>
                        </a:rPr>
                        <a:t>Annual salary</a:t>
                      </a:r>
                    </a:p>
                  </a:txBody>
                  <a:tcPr marL="108000" marR="108000" marT="108000" marB="0" anchor="b"/>
                </a:tc>
                <a:tc>
                  <a:txBody>
                    <a:bodyPr/>
                    <a:lstStyle/>
                    <a:p>
                      <a:pPr algn="l" fontAlgn="b"/>
                      <a:r>
                        <a:rPr lang="en-GB" sz="2400" b="1" i="0" u="none" strike="noStrike" dirty="0">
                          <a:solidFill>
                            <a:schemeClr val="bg1"/>
                          </a:solidFill>
                          <a:effectLst/>
                          <a:latin typeface="Calibri" panose="020F0502020204030204" pitchFamily="34" charset="0"/>
                        </a:rPr>
                        <a:t>Total monthly repayment</a:t>
                      </a:r>
                    </a:p>
                  </a:txBody>
                  <a:tcPr marL="108000" marR="108000" marT="108000" marB="0" anchor="b"/>
                </a:tc>
                <a:extLst>
                  <a:ext uri="{0D108BD9-81ED-4DB2-BD59-A6C34878D82A}">
                    <a16:rowId xmlns:a16="http://schemas.microsoft.com/office/drawing/2014/main" val="3020080003"/>
                  </a:ext>
                </a:extLst>
              </a:tr>
              <a:tr h="370840">
                <a:tc>
                  <a:txBody>
                    <a:bodyPr/>
                    <a:lstStyle/>
                    <a:p>
                      <a:pPr algn="l" fontAlgn="b"/>
                      <a:r>
                        <a:rPr lang="en-GB" sz="2400" b="0" i="0" u="none" strike="noStrike" dirty="0">
                          <a:solidFill>
                            <a:schemeClr val="bg1"/>
                          </a:solidFill>
                          <a:effectLst/>
                          <a:latin typeface="Calibri" panose="020F0502020204030204" pitchFamily="34" charset="0"/>
                        </a:rPr>
                        <a:t>£27,295 or less</a:t>
                      </a:r>
                    </a:p>
                  </a:txBody>
                  <a:tcPr marL="108000" marR="108000" marT="108000" marB="0" anchor="b"/>
                </a:tc>
                <a:tc>
                  <a:txBody>
                    <a:bodyPr/>
                    <a:lstStyle/>
                    <a:p>
                      <a:pPr algn="l" fontAlgn="b"/>
                      <a:r>
                        <a:rPr lang="en-GB" sz="2400" b="0" i="0" u="none" strike="noStrike" dirty="0">
                          <a:solidFill>
                            <a:schemeClr val="bg1"/>
                          </a:solidFill>
                          <a:effectLst/>
                          <a:latin typeface="Calibri" panose="020F0502020204030204" pitchFamily="34" charset="0"/>
                        </a:rPr>
                        <a:t>£0</a:t>
                      </a:r>
                    </a:p>
                  </a:txBody>
                  <a:tcPr marL="108000" marR="108000" marT="108000" marB="0" anchor="b"/>
                </a:tc>
                <a:extLst>
                  <a:ext uri="{0D108BD9-81ED-4DB2-BD59-A6C34878D82A}">
                    <a16:rowId xmlns:a16="http://schemas.microsoft.com/office/drawing/2014/main" val="70052370"/>
                  </a:ext>
                </a:extLst>
              </a:tr>
              <a:tr h="370840">
                <a:tc>
                  <a:txBody>
                    <a:bodyPr/>
                    <a:lstStyle/>
                    <a:p>
                      <a:pPr algn="l" fontAlgn="b"/>
                      <a:r>
                        <a:rPr lang="en-GB" sz="2400" b="0" i="0" u="none" strike="noStrike" dirty="0">
                          <a:solidFill>
                            <a:schemeClr val="bg1"/>
                          </a:solidFill>
                          <a:effectLst/>
                          <a:latin typeface="Calibri" panose="020F0502020204030204" pitchFamily="34" charset="0"/>
                        </a:rPr>
                        <a:t>£28,000</a:t>
                      </a:r>
                    </a:p>
                  </a:txBody>
                  <a:tcPr marL="108000" marR="108000" marT="108000" marB="0" anchor="b"/>
                </a:tc>
                <a:tc>
                  <a:txBody>
                    <a:bodyPr/>
                    <a:lstStyle/>
                    <a:p>
                      <a:pPr algn="l" fontAlgn="b"/>
                      <a:r>
                        <a:rPr lang="en-GB" sz="2400" b="0" i="0" u="none" strike="noStrike" dirty="0">
                          <a:solidFill>
                            <a:schemeClr val="bg1"/>
                          </a:solidFill>
                          <a:effectLst/>
                          <a:latin typeface="Calibri" panose="020F0502020204030204" pitchFamily="34" charset="0"/>
                        </a:rPr>
                        <a:t>£5</a:t>
                      </a:r>
                    </a:p>
                  </a:txBody>
                  <a:tcPr marL="108000" marR="108000" marT="108000" marB="0" anchor="b"/>
                </a:tc>
                <a:extLst>
                  <a:ext uri="{0D108BD9-81ED-4DB2-BD59-A6C34878D82A}">
                    <a16:rowId xmlns:a16="http://schemas.microsoft.com/office/drawing/2014/main" val="4046571480"/>
                  </a:ext>
                </a:extLst>
              </a:tr>
              <a:tr h="370840">
                <a:tc>
                  <a:txBody>
                    <a:bodyPr/>
                    <a:lstStyle/>
                    <a:p>
                      <a:pPr algn="l" fontAlgn="b"/>
                      <a:r>
                        <a:rPr lang="en-GB" sz="2400" b="0" i="0" u="none" strike="noStrike" dirty="0">
                          <a:solidFill>
                            <a:schemeClr val="bg1"/>
                          </a:solidFill>
                          <a:effectLst/>
                          <a:latin typeface="Calibri" panose="020F0502020204030204" pitchFamily="34" charset="0"/>
                        </a:rPr>
                        <a:t>£31,000</a:t>
                      </a:r>
                    </a:p>
                  </a:txBody>
                  <a:tcPr marL="108000" marR="108000" marT="108000" marB="0" anchor="b"/>
                </a:tc>
                <a:tc>
                  <a:txBody>
                    <a:bodyPr/>
                    <a:lstStyle/>
                    <a:p>
                      <a:pPr algn="l" fontAlgn="b"/>
                      <a:r>
                        <a:rPr lang="en-GB" sz="2400" b="0" i="0" u="none" strike="noStrike" dirty="0">
                          <a:solidFill>
                            <a:schemeClr val="bg1"/>
                          </a:solidFill>
                          <a:effectLst/>
                          <a:latin typeface="Calibri" panose="020F0502020204030204" pitchFamily="34" charset="0"/>
                        </a:rPr>
                        <a:t>£27</a:t>
                      </a:r>
                    </a:p>
                  </a:txBody>
                  <a:tcPr marL="108000" marR="108000" marT="108000" marB="0" anchor="b"/>
                </a:tc>
                <a:extLst>
                  <a:ext uri="{0D108BD9-81ED-4DB2-BD59-A6C34878D82A}">
                    <a16:rowId xmlns:a16="http://schemas.microsoft.com/office/drawing/2014/main" val="2168339577"/>
                  </a:ext>
                </a:extLst>
              </a:tr>
              <a:tr h="370840">
                <a:tc>
                  <a:txBody>
                    <a:bodyPr/>
                    <a:lstStyle/>
                    <a:p>
                      <a:pPr algn="l" fontAlgn="b"/>
                      <a:r>
                        <a:rPr lang="en-GB" sz="2400" b="0" i="0" u="none" strike="noStrike" dirty="0">
                          <a:solidFill>
                            <a:schemeClr val="bg1"/>
                          </a:solidFill>
                          <a:effectLst/>
                          <a:latin typeface="Calibri" panose="020F0502020204030204" pitchFamily="34" charset="0"/>
                        </a:rPr>
                        <a:t>£33,000</a:t>
                      </a:r>
                    </a:p>
                  </a:txBody>
                  <a:tcPr marL="108000" marR="108000" marT="108000" marB="0" anchor="b"/>
                </a:tc>
                <a:tc>
                  <a:txBody>
                    <a:bodyPr/>
                    <a:lstStyle/>
                    <a:p>
                      <a:pPr algn="l" fontAlgn="b"/>
                      <a:r>
                        <a:rPr lang="en-GB" sz="2400" b="0" i="0" u="none" strike="noStrike" dirty="0">
                          <a:solidFill>
                            <a:schemeClr val="bg1"/>
                          </a:solidFill>
                          <a:effectLst/>
                          <a:latin typeface="Calibri" panose="020F0502020204030204" pitchFamily="34" charset="0"/>
                        </a:rPr>
                        <a:t>£42</a:t>
                      </a:r>
                    </a:p>
                  </a:txBody>
                  <a:tcPr marL="108000" marR="108000" marT="108000" marB="0" anchor="b"/>
                </a:tc>
                <a:extLst>
                  <a:ext uri="{0D108BD9-81ED-4DB2-BD59-A6C34878D82A}">
                    <a16:rowId xmlns:a16="http://schemas.microsoft.com/office/drawing/2014/main" val="3067741944"/>
                  </a:ext>
                </a:extLst>
              </a:tr>
              <a:tr h="370840">
                <a:tc>
                  <a:txBody>
                    <a:bodyPr/>
                    <a:lstStyle/>
                    <a:p>
                      <a:pPr algn="l" fontAlgn="b"/>
                      <a:r>
                        <a:rPr lang="en-GB" sz="2400" b="0" i="0" u="none" strike="noStrike" dirty="0">
                          <a:solidFill>
                            <a:schemeClr val="bg1"/>
                          </a:solidFill>
                          <a:effectLst/>
                          <a:latin typeface="Calibri" panose="020F0502020204030204" pitchFamily="34" charset="0"/>
                        </a:rPr>
                        <a:t>£35,000</a:t>
                      </a:r>
                    </a:p>
                  </a:txBody>
                  <a:tcPr marL="108000" marR="108000" marT="108000" marB="0" anchor="b"/>
                </a:tc>
                <a:tc>
                  <a:txBody>
                    <a:bodyPr/>
                    <a:lstStyle/>
                    <a:p>
                      <a:pPr algn="l" fontAlgn="b"/>
                      <a:r>
                        <a:rPr lang="en-GB" sz="2400" b="0" i="0" u="none" strike="noStrike" dirty="0">
                          <a:solidFill>
                            <a:schemeClr val="bg1"/>
                          </a:solidFill>
                          <a:effectLst/>
                          <a:latin typeface="Calibri" panose="020F0502020204030204" pitchFamily="34" charset="0"/>
                        </a:rPr>
                        <a:t>£45</a:t>
                      </a:r>
                    </a:p>
                  </a:txBody>
                  <a:tcPr marL="108000" marR="108000" marT="108000" marB="0" anchor="b"/>
                </a:tc>
                <a:extLst>
                  <a:ext uri="{0D108BD9-81ED-4DB2-BD59-A6C34878D82A}">
                    <a16:rowId xmlns:a16="http://schemas.microsoft.com/office/drawing/2014/main" val="2939080777"/>
                  </a:ext>
                </a:extLst>
              </a:tr>
            </a:tbl>
          </a:graphicData>
        </a:graphic>
      </p:graphicFrame>
    </p:spTree>
    <p:extLst>
      <p:ext uri="{BB962C8B-B14F-4D97-AF65-F5344CB8AC3E}">
        <p14:creationId xmlns:p14="http://schemas.microsoft.com/office/powerpoint/2010/main" val="80170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6658-BA83-4D83-B5B8-7AB2A3A1F2A1}"/>
              </a:ext>
            </a:extLst>
          </p:cNvPr>
          <p:cNvSpPr>
            <a:spLocks noGrp="1"/>
          </p:cNvSpPr>
          <p:nvPr>
            <p:ph type="title"/>
          </p:nvPr>
        </p:nvSpPr>
        <p:spPr/>
        <p:txBody>
          <a:bodyPr/>
          <a:lstStyle/>
          <a:p>
            <a:r>
              <a:rPr lang="en-US" dirty="0"/>
              <a:t>Sources of information</a:t>
            </a:r>
            <a:endParaRPr lang="en-GB" dirty="0"/>
          </a:p>
        </p:txBody>
      </p:sp>
      <p:sp>
        <p:nvSpPr>
          <p:cNvPr id="3" name="Content Placeholder 2">
            <a:extLst>
              <a:ext uri="{FF2B5EF4-FFF2-40B4-BE49-F238E27FC236}">
                <a16:creationId xmlns:a16="http://schemas.microsoft.com/office/drawing/2014/main" id="{8FD289BF-89B6-41C3-A11B-D4622F8FCBD2}"/>
              </a:ext>
            </a:extLst>
          </p:cNvPr>
          <p:cNvSpPr>
            <a:spLocks noGrp="1"/>
          </p:cNvSpPr>
          <p:nvPr>
            <p:ph idx="1"/>
          </p:nvPr>
        </p:nvSpPr>
        <p:spPr/>
        <p:txBody>
          <a:bodyPr>
            <a:normAutofit/>
          </a:bodyPr>
          <a:lstStyle/>
          <a:p>
            <a:pPr>
              <a:lnSpc>
                <a:spcPct val="150000"/>
              </a:lnSpc>
              <a:buFont typeface="Arial" panose="020B0604020202020204" pitchFamily="34" charset="0"/>
              <a:buChar char="•"/>
            </a:pPr>
            <a:r>
              <a:rPr lang="en-GB" sz="2400" dirty="0"/>
              <a:t>The Student Room and UCAS websites</a:t>
            </a:r>
          </a:p>
          <a:p>
            <a:pPr>
              <a:lnSpc>
                <a:spcPct val="150000"/>
              </a:lnSpc>
              <a:buFont typeface="Arial" panose="020B0604020202020204" pitchFamily="34" charset="0"/>
              <a:buChar char="•"/>
            </a:pPr>
            <a:r>
              <a:rPr lang="en-GB" dirty="0"/>
              <a:t>University websites</a:t>
            </a:r>
          </a:p>
          <a:p>
            <a:pPr>
              <a:lnSpc>
                <a:spcPct val="150000"/>
              </a:lnSpc>
              <a:buFont typeface="Arial" panose="020B0604020202020204" pitchFamily="34" charset="0"/>
              <a:buChar char="•"/>
            </a:pPr>
            <a:r>
              <a:rPr lang="en-GB" dirty="0"/>
              <a:t>Online directories for scholarships and charitable funding</a:t>
            </a:r>
          </a:p>
          <a:p>
            <a:pPr>
              <a:lnSpc>
                <a:spcPct val="150000"/>
              </a:lnSpc>
              <a:buFont typeface="Arial" panose="020B0604020202020204" pitchFamily="34" charset="0"/>
              <a:buChar char="•"/>
            </a:pPr>
            <a:r>
              <a:rPr lang="en-GB" dirty="0"/>
              <a:t>Propel, Stand Alone and Disability Rights UK</a:t>
            </a:r>
          </a:p>
          <a:p>
            <a:pPr>
              <a:lnSpc>
                <a:spcPct val="150000"/>
              </a:lnSpc>
              <a:buFont typeface="Arial" panose="020B0604020202020204" pitchFamily="34" charset="0"/>
              <a:buChar char="•"/>
            </a:pPr>
            <a:r>
              <a:rPr lang="en-GB" dirty="0"/>
              <a:t>UKCISA  for international students</a:t>
            </a:r>
          </a:p>
          <a:p>
            <a:pPr>
              <a:lnSpc>
                <a:spcPct val="150000"/>
              </a:lnSpc>
              <a:buFont typeface="Arial" panose="020B0604020202020204" pitchFamily="34" charset="0"/>
              <a:buChar char="•"/>
            </a:pPr>
            <a:endParaRPr lang="en-GB" dirty="0"/>
          </a:p>
        </p:txBody>
      </p:sp>
    </p:spTree>
    <p:extLst>
      <p:ext uri="{BB962C8B-B14F-4D97-AF65-F5344CB8AC3E}">
        <p14:creationId xmlns:p14="http://schemas.microsoft.com/office/powerpoint/2010/main" val="1708423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409F7-D050-4AF8-AF83-AA3D07668A1B}"/>
              </a:ext>
            </a:extLst>
          </p:cNvPr>
          <p:cNvSpPr>
            <a:spLocks noGrp="1"/>
          </p:cNvSpPr>
          <p:nvPr>
            <p:ph type="body" sz="quarter" idx="14"/>
          </p:nvPr>
        </p:nvSpPr>
        <p:spPr/>
        <p:txBody>
          <a:bodyPr/>
          <a:lstStyle/>
          <a:p>
            <a:r>
              <a:rPr lang="en-GB" dirty="0"/>
              <a:t>Key things to remember</a:t>
            </a:r>
          </a:p>
        </p:txBody>
      </p:sp>
    </p:spTree>
    <p:extLst>
      <p:ext uri="{BB962C8B-B14F-4D97-AF65-F5344CB8AC3E}">
        <p14:creationId xmlns:p14="http://schemas.microsoft.com/office/powerpoint/2010/main" val="3052390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8E8C5DE-8C6E-4D96-832C-8DEAFAEE7CA0}"/>
              </a:ext>
            </a:extLst>
          </p:cNvPr>
          <p:cNvSpPr/>
          <p:nvPr/>
        </p:nvSpPr>
        <p:spPr>
          <a:xfrm>
            <a:off x="6236677" y="5462954"/>
            <a:ext cx="679938" cy="797169"/>
          </a:xfrm>
          <a:prstGeom prst="roundRect">
            <a:avLst/>
          </a:prstGeom>
          <a:solidFill>
            <a:srgbClr val="D5B700"/>
          </a:solidFill>
          <a:ln>
            <a:solidFill>
              <a:srgbClr val="D5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753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16F4-E477-4AF9-BD3E-06521AC7848F}"/>
              </a:ext>
            </a:extLst>
          </p:cNvPr>
          <p:cNvSpPr>
            <a:spLocks noGrp="1"/>
          </p:cNvSpPr>
          <p:nvPr>
            <p:ph type="title"/>
          </p:nvPr>
        </p:nvSpPr>
        <p:spPr/>
        <p:txBody>
          <a:bodyPr/>
          <a:lstStyle/>
          <a:p>
            <a:r>
              <a:rPr lang="en-GB" dirty="0"/>
              <a:t>In this session, we’re going to look at:</a:t>
            </a:r>
          </a:p>
        </p:txBody>
      </p:sp>
      <p:sp>
        <p:nvSpPr>
          <p:cNvPr id="3" name="Content Placeholder 2">
            <a:extLst>
              <a:ext uri="{FF2B5EF4-FFF2-40B4-BE49-F238E27FC236}">
                <a16:creationId xmlns:a16="http://schemas.microsoft.com/office/drawing/2014/main" id="{605469E9-CA4E-4656-9A92-B87F588F79C1}"/>
              </a:ext>
            </a:extLst>
          </p:cNvPr>
          <p:cNvSpPr>
            <a:spLocks noGrp="1"/>
          </p:cNvSpPr>
          <p:nvPr>
            <p:ph idx="1"/>
          </p:nvPr>
        </p:nvSpPr>
        <p:spPr/>
        <p:txBody>
          <a:bodyPr/>
          <a:lstStyle/>
          <a:p>
            <a:pPr marL="285750" indent="-285750">
              <a:lnSpc>
                <a:spcPct val="150000"/>
              </a:lnSpc>
              <a:buFont typeface="Arial" charset="0"/>
              <a:buChar char="•"/>
            </a:pPr>
            <a:r>
              <a:rPr lang="en-US" dirty="0">
                <a:latin typeface="Arial" charset="0"/>
                <a:ea typeface="Arial" charset="0"/>
                <a:cs typeface="Arial" charset="0"/>
              </a:rPr>
              <a:t>T</a:t>
            </a:r>
            <a:r>
              <a:rPr lang="en-US" sz="2400" dirty="0">
                <a:latin typeface="Arial" charset="0"/>
                <a:ea typeface="Arial" charset="0"/>
                <a:cs typeface="Arial" charset="0"/>
              </a:rPr>
              <a:t>he main costs associated with university</a:t>
            </a:r>
          </a:p>
          <a:p>
            <a:pPr marL="285750" indent="-285750">
              <a:lnSpc>
                <a:spcPct val="150000"/>
              </a:lnSpc>
              <a:buFont typeface="Arial" charset="0"/>
              <a:buChar char="•"/>
            </a:pPr>
            <a:r>
              <a:rPr lang="en-US" dirty="0">
                <a:latin typeface="Arial" charset="0"/>
                <a:ea typeface="Arial" charset="0"/>
                <a:cs typeface="Arial" charset="0"/>
              </a:rPr>
              <a:t>T</a:t>
            </a:r>
            <a:r>
              <a:rPr lang="en-US" sz="2400" dirty="0">
                <a:latin typeface="Arial" charset="0"/>
                <a:ea typeface="Arial" charset="0"/>
                <a:cs typeface="Arial" charset="0"/>
              </a:rPr>
              <a:t>he types of financial support available</a:t>
            </a:r>
          </a:p>
          <a:p>
            <a:pPr marL="285750" indent="-285750">
              <a:lnSpc>
                <a:spcPct val="150000"/>
              </a:lnSpc>
              <a:buFont typeface="Arial" charset="0"/>
              <a:buChar char="•"/>
            </a:pPr>
            <a:r>
              <a:rPr lang="en-US" sz="2400" dirty="0">
                <a:latin typeface="Arial" charset="0"/>
                <a:ea typeface="Arial" charset="0"/>
                <a:cs typeface="Arial" charset="0"/>
              </a:rPr>
              <a:t>How and when to apply for support.</a:t>
            </a:r>
          </a:p>
          <a:p>
            <a:endParaRPr lang="en-GB" dirty="0"/>
          </a:p>
        </p:txBody>
      </p:sp>
    </p:spTree>
    <p:extLst>
      <p:ext uri="{BB962C8B-B14F-4D97-AF65-F5344CB8AC3E}">
        <p14:creationId xmlns:p14="http://schemas.microsoft.com/office/powerpoint/2010/main" val="2428549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03C7-1F26-4E08-8A57-12F2CAAF31B1}"/>
              </a:ext>
            </a:extLst>
          </p:cNvPr>
          <p:cNvSpPr>
            <a:spLocks noGrp="1"/>
          </p:cNvSpPr>
          <p:nvPr>
            <p:ph type="title"/>
          </p:nvPr>
        </p:nvSpPr>
        <p:spPr/>
        <p:txBody>
          <a:bodyPr/>
          <a:lstStyle/>
          <a:p>
            <a:r>
              <a:rPr lang="en-GB" dirty="0"/>
              <a:t>Tuition fees</a:t>
            </a:r>
          </a:p>
        </p:txBody>
      </p:sp>
      <p:sp>
        <p:nvSpPr>
          <p:cNvPr id="3" name="Content Placeholder 2">
            <a:extLst>
              <a:ext uri="{FF2B5EF4-FFF2-40B4-BE49-F238E27FC236}">
                <a16:creationId xmlns:a16="http://schemas.microsoft.com/office/drawing/2014/main" id="{1C6CD49C-D652-428E-94A7-0839597CE14D}"/>
              </a:ext>
            </a:extLst>
          </p:cNvPr>
          <p:cNvSpPr>
            <a:spLocks noGrp="1"/>
          </p:cNvSpPr>
          <p:nvPr>
            <p:ph idx="1"/>
          </p:nvPr>
        </p:nvSpPr>
        <p:spPr/>
        <p:txBody>
          <a:bodyPr/>
          <a:lstStyle/>
          <a:p>
            <a:pPr marL="285750" indent="-285750">
              <a:lnSpc>
                <a:spcPct val="150000"/>
              </a:lnSpc>
              <a:buFont typeface="Arial" charset="0"/>
              <a:buChar char="•"/>
            </a:pPr>
            <a:r>
              <a:rPr lang="en-US" sz="2400" dirty="0">
                <a:latin typeface="Arial" charset="0"/>
                <a:ea typeface="Arial" charset="0"/>
                <a:cs typeface="Arial" charset="0"/>
              </a:rPr>
              <a:t>£6,000–£9,250 per year</a:t>
            </a:r>
          </a:p>
          <a:p>
            <a:pPr marL="285750" indent="-285750">
              <a:lnSpc>
                <a:spcPct val="150000"/>
              </a:lnSpc>
              <a:buFont typeface="Arial" charset="0"/>
              <a:buChar char="•"/>
            </a:pPr>
            <a:r>
              <a:rPr lang="en-US" sz="2400" dirty="0">
                <a:latin typeface="Arial" charset="0"/>
                <a:ea typeface="Arial" charset="0"/>
                <a:cs typeface="Arial" charset="0"/>
              </a:rPr>
              <a:t>Exceptions: BMBS Medicine and courses with year abroad / in industry</a:t>
            </a:r>
          </a:p>
          <a:p>
            <a:pPr marL="285750" indent="-285750">
              <a:lnSpc>
                <a:spcPct val="150000"/>
              </a:lnSpc>
              <a:buFont typeface="Arial" charset="0"/>
              <a:buChar char="•"/>
            </a:pPr>
            <a:r>
              <a:rPr lang="en-GB" sz="2400" dirty="0">
                <a:latin typeface="Arial" charset="0"/>
                <a:ea typeface="Arial" charset="0"/>
                <a:cs typeface="Arial" charset="0"/>
              </a:rPr>
              <a:t>Fees don’t need to be paid upfront</a:t>
            </a:r>
          </a:p>
          <a:p>
            <a:endParaRPr lang="en-GB" dirty="0"/>
          </a:p>
        </p:txBody>
      </p:sp>
    </p:spTree>
    <p:extLst>
      <p:ext uri="{BB962C8B-B14F-4D97-AF65-F5344CB8AC3E}">
        <p14:creationId xmlns:p14="http://schemas.microsoft.com/office/powerpoint/2010/main" val="1525160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8ECB-B788-4755-9842-C7C68916FB67}"/>
              </a:ext>
            </a:extLst>
          </p:cNvPr>
          <p:cNvSpPr>
            <a:spLocks noGrp="1"/>
          </p:cNvSpPr>
          <p:nvPr>
            <p:ph type="title"/>
          </p:nvPr>
        </p:nvSpPr>
        <p:spPr>
          <a:xfrm>
            <a:off x="261257" y="365126"/>
            <a:ext cx="11231805" cy="1325563"/>
          </a:xfrm>
        </p:spPr>
        <p:txBody>
          <a:bodyPr>
            <a:normAutofit/>
          </a:bodyPr>
          <a:lstStyle/>
          <a:p>
            <a:pPr algn="ctr"/>
            <a:r>
              <a:rPr lang="en-US" sz="3600" dirty="0">
                <a:latin typeface="Arial" charset="0"/>
                <a:ea typeface="Arial" charset="0"/>
                <a:cs typeface="Arial" charset="0"/>
              </a:rPr>
              <a:t>Living costs (self-catered accommodation)</a:t>
            </a:r>
            <a:br>
              <a:rPr lang="en-US" sz="3600" dirty="0">
                <a:latin typeface="Arial" charset="0"/>
                <a:ea typeface="Arial" charset="0"/>
                <a:cs typeface="Arial" charset="0"/>
              </a:rPr>
            </a:br>
            <a:endParaRPr lang="en-GB" sz="3600" dirty="0"/>
          </a:p>
        </p:txBody>
      </p:sp>
      <p:graphicFrame>
        <p:nvGraphicFramePr>
          <p:cNvPr id="3" name="Table 3">
            <a:extLst>
              <a:ext uri="{FF2B5EF4-FFF2-40B4-BE49-F238E27FC236}">
                <a16:creationId xmlns:a16="http://schemas.microsoft.com/office/drawing/2014/main" id="{DA105895-FCA3-474D-9C71-9542744BC2EB}"/>
              </a:ext>
            </a:extLst>
          </p:cNvPr>
          <p:cNvGraphicFramePr>
            <a:graphicFrameLocks noGrp="1"/>
          </p:cNvGraphicFramePr>
          <p:nvPr>
            <p:extLst>
              <p:ext uri="{D42A27DB-BD31-4B8C-83A1-F6EECF244321}">
                <p14:modId xmlns:p14="http://schemas.microsoft.com/office/powerpoint/2010/main" val="1989153044"/>
              </p:ext>
            </p:extLst>
          </p:nvPr>
        </p:nvGraphicFramePr>
        <p:xfrm>
          <a:off x="698938" y="1247503"/>
          <a:ext cx="10794124" cy="4128135"/>
        </p:xfrm>
        <a:graphic>
          <a:graphicData uri="http://schemas.openxmlformats.org/drawingml/2006/table">
            <a:tbl>
              <a:tblPr firstRow="1" bandRow="1">
                <a:tableStyleId>{5940675A-B579-460E-94D1-54222C63F5DA}</a:tableStyleId>
              </a:tblPr>
              <a:tblGrid>
                <a:gridCol w="4068568">
                  <a:extLst>
                    <a:ext uri="{9D8B030D-6E8A-4147-A177-3AD203B41FA5}">
                      <a16:colId xmlns:a16="http://schemas.microsoft.com/office/drawing/2014/main" val="2346322027"/>
                    </a:ext>
                  </a:extLst>
                </a:gridCol>
                <a:gridCol w="5223585">
                  <a:extLst>
                    <a:ext uri="{9D8B030D-6E8A-4147-A177-3AD203B41FA5}">
                      <a16:colId xmlns:a16="http://schemas.microsoft.com/office/drawing/2014/main" val="590002516"/>
                    </a:ext>
                  </a:extLst>
                </a:gridCol>
                <a:gridCol w="1501971">
                  <a:extLst>
                    <a:ext uri="{9D8B030D-6E8A-4147-A177-3AD203B41FA5}">
                      <a16:colId xmlns:a16="http://schemas.microsoft.com/office/drawing/2014/main" val="1659717650"/>
                    </a:ext>
                  </a:extLst>
                </a:gridCol>
              </a:tblGrid>
              <a:tr h="370840">
                <a:tc>
                  <a:txBody>
                    <a:bodyPr/>
                    <a:lstStyle/>
                    <a:p>
                      <a:pPr marL="108000" algn="l" fontAlgn="b"/>
                      <a:r>
                        <a:rPr lang="en-GB" sz="2400" b="0" i="0" u="none" strike="noStrike" dirty="0">
                          <a:solidFill>
                            <a:srgbClr val="000000"/>
                          </a:solidFill>
                          <a:effectLst/>
                          <a:latin typeface="Calibri" panose="020F0502020204030204" pitchFamily="34" charset="0"/>
                        </a:rPr>
                        <a:t>Accommodation</a:t>
                      </a:r>
                    </a:p>
                  </a:txBody>
                  <a:tcPr marL="9525" marR="9525" marT="9525" marB="0" anchor="b"/>
                </a:tc>
                <a:tc>
                  <a:txBody>
                    <a:bodyPr/>
                    <a:lstStyle/>
                    <a:p>
                      <a:pPr marL="108000" algn="l" fontAlgn="b"/>
                      <a:r>
                        <a:rPr lang="en-GB" sz="2400" b="0" i="0" u="none" strike="noStrike">
                          <a:solidFill>
                            <a:srgbClr val="000000"/>
                          </a:solidFill>
                          <a:effectLst/>
                          <a:latin typeface="Calibri" panose="020F0502020204030204" pitchFamily="34" charset="0"/>
                        </a:rPr>
                        <a:t>Ave. £151 pw for 40 weeks</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£6,040</a:t>
                      </a:r>
                    </a:p>
                  </a:txBody>
                  <a:tcPr marL="9525" marR="9525" marT="9525" marB="0" anchor="b"/>
                </a:tc>
                <a:extLst>
                  <a:ext uri="{0D108BD9-81ED-4DB2-BD59-A6C34878D82A}">
                    <a16:rowId xmlns:a16="http://schemas.microsoft.com/office/drawing/2014/main" val="3544727470"/>
                  </a:ext>
                </a:extLst>
              </a:tr>
              <a:tr h="370840">
                <a:tc>
                  <a:txBody>
                    <a:bodyPr/>
                    <a:lstStyle/>
                    <a:p>
                      <a:pPr marL="108000" algn="l" fontAlgn="b"/>
                      <a:r>
                        <a:rPr lang="en-GB" sz="2400" b="0" i="0" u="none" strike="noStrike" dirty="0">
                          <a:solidFill>
                            <a:srgbClr val="000000"/>
                          </a:solidFill>
                          <a:effectLst/>
                          <a:latin typeface="Calibri" panose="020F0502020204030204" pitchFamily="34" charset="0"/>
                        </a:rPr>
                        <a:t>Books and equipment</a:t>
                      </a:r>
                    </a:p>
                  </a:txBody>
                  <a:tcPr marL="9525" marR="9525" marT="9525" marB="0" anchor="b"/>
                </a:tc>
                <a:tc>
                  <a:txBody>
                    <a:bodyPr/>
                    <a:lstStyle/>
                    <a:p>
                      <a:pPr marL="108000" algn="l" fontAlgn="b"/>
                      <a:endParaRPr lang="en-GB" sz="2400" b="0" i="0" u="none" strike="noStrike">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£300</a:t>
                      </a:r>
                    </a:p>
                  </a:txBody>
                  <a:tcPr marL="9525" marR="9525" marT="9525" marB="0" anchor="b"/>
                </a:tc>
                <a:extLst>
                  <a:ext uri="{0D108BD9-81ED-4DB2-BD59-A6C34878D82A}">
                    <a16:rowId xmlns:a16="http://schemas.microsoft.com/office/drawing/2014/main" val="423759944"/>
                  </a:ext>
                </a:extLst>
              </a:tr>
              <a:tr h="370840">
                <a:tc>
                  <a:txBody>
                    <a:bodyPr/>
                    <a:lstStyle/>
                    <a:p>
                      <a:pPr marL="108000" algn="l" fontAlgn="b"/>
                      <a:r>
                        <a:rPr lang="en-GB" sz="2400" b="0" i="0" u="none" strike="noStrike" dirty="0">
                          <a:solidFill>
                            <a:srgbClr val="000000"/>
                          </a:solidFill>
                          <a:effectLst/>
                          <a:latin typeface="Calibri" panose="020F0502020204030204" pitchFamily="34" charset="0"/>
                        </a:rPr>
                        <a:t>Food (all food)</a:t>
                      </a:r>
                    </a:p>
                  </a:txBody>
                  <a:tcPr marL="9525" marR="9525" marT="9525" marB="0" anchor="b"/>
                </a:tc>
                <a:tc>
                  <a:txBody>
                    <a:bodyPr/>
                    <a:lstStyle/>
                    <a:p>
                      <a:pPr marL="108000" algn="l" fontAlgn="b"/>
                      <a:r>
                        <a:rPr lang="en-GB" sz="2400" b="0" i="0" u="none" strike="noStrike">
                          <a:solidFill>
                            <a:srgbClr val="000000"/>
                          </a:solidFill>
                          <a:effectLst/>
                          <a:latin typeface="Calibri" panose="020F0502020204030204" pitchFamily="34" charset="0"/>
                        </a:rPr>
                        <a:t>Approx. £35 per week x 32 weeks</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£1,120</a:t>
                      </a:r>
                    </a:p>
                  </a:txBody>
                  <a:tcPr marL="9525" marR="9525" marT="9525" marB="0" anchor="b"/>
                </a:tc>
                <a:extLst>
                  <a:ext uri="{0D108BD9-81ED-4DB2-BD59-A6C34878D82A}">
                    <a16:rowId xmlns:a16="http://schemas.microsoft.com/office/drawing/2014/main" val="397311975"/>
                  </a:ext>
                </a:extLst>
              </a:tr>
              <a:tr h="370840">
                <a:tc>
                  <a:txBody>
                    <a:bodyPr/>
                    <a:lstStyle/>
                    <a:p>
                      <a:pPr marL="108000" algn="l" fontAlgn="b"/>
                      <a:r>
                        <a:rPr lang="en-GB" sz="2400" b="0" i="0" u="none" strike="noStrike">
                          <a:solidFill>
                            <a:srgbClr val="000000"/>
                          </a:solidFill>
                          <a:effectLst/>
                          <a:latin typeface="Calibri" panose="020F0502020204030204" pitchFamily="34" charset="0"/>
                        </a:rPr>
                        <a:t>Clubs and societies</a:t>
                      </a:r>
                    </a:p>
                  </a:txBody>
                  <a:tcPr marL="9525" marR="9525" marT="9525" marB="0" anchor="b"/>
                </a:tc>
                <a:tc>
                  <a:txBody>
                    <a:bodyPr/>
                    <a:lstStyle/>
                    <a:p>
                      <a:pPr marL="108000" algn="l" fontAlgn="b"/>
                      <a:endParaRPr lang="en-GB" sz="2400" b="0" i="0" u="none" strike="noStrike">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£300</a:t>
                      </a:r>
                    </a:p>
                  </a:txBody>
                  <a:tcPr marL="9525" marR="9525" marT="9525" marB="0" anchor="b"/>
                </a:tc>
                <a:extLst>
                  <a:ext uri="{0D108BD9-81ED-4DB2-BD59-A6C34878D82A}">
                    <a16:rowId xmlns:a16="http://schemas.microsoft.com/office/drawing/2014/main" val="2106835666"/>
                  </a:ext>
                </a:extLst>
              </a:tr>
              <a:tr h="370840">
                <a:tc>
                  <a:txBody>
                    <a:bodyPr/>
                    <a:lstStyle/>
                    <a:p>
                      <a:pPr marL="108000" algn="l" fontAlgn="b"/>
                      <a:r>
                        <a:rPr lang="en-GB" sz="2400" b="0" i="0" u="none" strike="noStrike" dirty="0">
                          <a:solidFill>
                            <a:srgbClr val="000000"/>
                          </a:solidFill>
                          <a:effectLst/>
                          <a:latin typeface="Calibri" panose="020F0502020204030204" pitchFamily="34" charset="0"/>
                        </a:rPr>
                        <a:t>Clothes, toiletries and haircuts</a:t>
                      </a:r>
                    </a:p>
                  </a:txBody>
                  <a:tcPr marL="9525" marR="9525" marT="9525" marB="0" anchor="b"/>
                </a:tc>
                <a:tc>
                  <a:txBody>
                    <a:bodyPr/>
                    <a:lstStyle/>
                    <a:p>
                      <a:pPr marL="108000" algn="l" fontAlgn="b"/>
                      <a:endParaRPr lang="en-GB" sz="2400" b="0" i="0" u="none" strike="noStrike">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£400</a:t>
                      </a:r>
                    </a:p>
                  </a:txBody>
                  <a:tcPr marL="9525" marR="9525" marT="9525" marB="0" anchor="b"/>
                </a:tc>
                <a:extLst>
                  <a:ext uri="{0D108BD9-81ED-4DB2-BD59-A6C34878D82A}">
                    <a16:rowId xmlns:a16="http://schemas.microsoft.com/office/drawing/2014/main" val="1276420966"/>
                  </a:ext>
                </a:extLst>
              </a:tr>
              <a:tr h="370840">
                <a:tc>
                  <a:txBody>
                    <a:bodyPr/>
                    <a:lstStyle/>
                    <a:p>
                      <a:pPr marL="108000" algn="l" fontAlgn="b"/>
                      <a:r>
                        <a:rPr lang="en-GB" sz="2400" b="0" i="0" u="none" strike="noStrike">
                          <a:solidFill>
                            <a:srgbClr val="000000"/>
                          </a:solidFill>
                          <a:effectLst/>
                          <a:latin typeface="Calibri" panose="020F0502020204030204" pitchFamily="34" charset="0"/>
                        </a:rPr>
                        <a:t>TV License</a:t>
                      </a:r>
                    </a:p>
                  </a:txBody>
                  <a:tcPr marL="9525" marR="9525" marT="9525" marB="0" anchor="b"/>
                </a:tc>
                <a:tc>
                  <a:txBody>
                    <a:bodyPr/>
                    <a:lstStyle/>
                    <a:p>
                      <a:pPr marL="108000" algn="l" fontAlgn="b"/>
                      <a:endParaRPr lang="en-GB" sz="2400" b="0" i="0" u="none" strike="noStrike" dirty="0">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£145</a:t>
                      </a:r>
                    </a:p>
                  </a:txBody>
                  <a:tcPr marL="9525" marR="9525" marT="9525" marB="0" anchor="b"/>
                </a:tc>
                <a:extLst>
                  <a:ext uri="{0D108BD9-81ED-4DB2-BD59-A6C34878D82A}">
                    <a16:rowId xmlns:a16="http://schemas.microsoft.com/office/drawing/2014/main" val="4167203628"/>
                  </a:ext>
                </a:extLst>
              </a:tr>
              <a:tr h="370840">
                <a:tc>
                  <a:txBody>
                    <a:bodyPr/>
                    <a:lstStyle/>
                    <a:p>
                      <a:pPr marL="108000" algn="l" fontAlgn="b"/>
                      <a:r>
                        <a:rPr lang="en-GB" sz="2400" b="0" i="0" u="none" strike="noStrike" dirty="0">
                          <a:solidFill>
                            <a:srgbClr val="000000"/>
                          </a:solidFill>
                          <a:effectLst/>
                          <a:latin typeface="Calibri" panose="020F0502020204030204" pitchFamily="34" charset="0"/>
                        </a:rPr>
                        <a:t>Travel home</a:t>
                      </a:r>
                    </a:p>
                  </a:txBody>
                  <a:tcPr marL="9525" marR="9525" marT="9525" marB="0" anchor="b"/>
                </a:tc>
                <a:tc>
                  <a:txBody>
                    <a:bodyPr/>
                    <a:lstStyle/>
                    <a:p>
                      <a:pPr marL="108000" algn="l" fontAlgn="b"/>
                      <a:endParaRPr lang="en-GB" sz="2400" b="0" i="0" u="none" strike="noStrike" dirty="0">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a:solidFill>
                            <a:srgbClr val="000000"/>
                          </a:solidFill>
                          <a:effectLst/>
                          <a:latin typeface="Calibri" panose="020F0502020204030204" pitchFamily="34" charset="0"/>
                        </a:rPr>
                        <a:t>£200</a:t>
                      </a:r>
                    </a:p>
                  </a:txBody>
                  <a:tcPr marL="9525" marR="9525" marT="9525" marB="0" anchor="b"/>
                </a:tc>
                <a:extLst>
                  <a:ext uri="{0D108BD9-81ED-4DB2-BD59-A6C34878D82A}">
                    <a16:rowId xmlns:a16="http://schemas.microsoft.com/office/drawing/2014/main" val="3741853464"/>
                  </a:ext>
                </a:extLst>
              </a:tr>
              <a:tr h="370840">
                <a:tc>
                  <a:txBody>
                    <a:bodyPr/>
                    <a:lstStyle/>
                    <a:p>
                      <a:pPr marL="108000" algn="l" fontAlgn="b"/>
                      <a:r>
                        <a:rPr lang="en-GB" sz="2400" b="0" i="0" u="none" strike="noStrike">
                          <a:solidFill>
                            <a:srgbClr val="000000"/>
                          </a:solidFill>
                          <a:effectLst/>
                          <a:latin typeface="Calibri" panose="020F0502020204030204" pitchFamily="34" charset="0"/>
                        </a:rPr>
                        <a:t>Phone and internet</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Approx. £27 per month x 8 months</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£216</a:t>
                      </a:r>
                    </a:p>
                  </a:txBody>
                  <a:tcPr marL="9525" marR="9525" marT="9525" marB="0" anchor="b"/>
                </a:tc>
                <a:extLst>
                  <a:ext uri="{0D108BD9-81ED-4DB2-BD59-A6C34878D82A}">
                    <a16:rowId xmlns:a16="http://schemas.microsoft.com/office/drawing/2014/main" val="284015446"/>
                  </a:ext>
                </a:extLst>
              </a:tr>
              <a:tr h="370840">
                <a:tc>
                  <a:txBody>
                    <a:bodyPr/>
                    <a:lstStyle/>
                    <a:p>
                      <a:pPr marL="108000" algn="l" fontAlgn="b"/>
                      <a:r>
                        <a:rPr lang="en-GB" sz="2400" b="0" i="0" u="none" strike="noStrike">
                          <a:solidFill>
                            <a:srgbClr val="000000"/>
                          </a:solidFill>
                          <a:effectLst/>
                          <a:latin typeface="Calibri" panose="020F0502020204030204" pitchFamily="34" charset="0"/>
                        </a:rPr>
                        <a:t>Social life</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Approx. £35 per week x 32 weeks</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£1,120</a:t>
                      </a:r>
                    </a:p>
                  </a:txBody>
                  <a:tcPr marL="9525" marR="9525" marT="9525" marB="0" anchor="b"/>
                </a:tc>
                <a:extLst>
                  <a:ext uri="{0D108BD9-81ED-4DB2-BD59-A6C34878D82A}">
                    <a16:rowId xmlns:a16="http://schemas.microsoft.com/office/drawing/2014/main" val="1320601164"/>
                  </a:ext>
                </a:extLst>
              </a:tr>
              <a:tr h="370840">
                <a:tc>
                  <a:txBody>
                    <a:bodyPr/>
                    <a:lstStyle/>
                    <a:p>
                      <a:pPr marL="108000" algn="l" fontAlgn="b"/>
                      <a:r>
                        <a:rPr lang="en-GB" sz="2400" b="0" i="0" u="none" strike="noStrike">
                          <a:solidFill>
                            <a:srgbClr val="000000"/>
                          </a:solidFill>
                          <a:effectLst/>
                          <a:latin typeface="Calibri" panose="020F0502020204030204" pitchFamily="34" charset="0"/>
                        </a:rPr>
                        <a:t>House deposit for next year</a:t>
                      </a:r>
                    </a:p>
                  </a:txBody>
                  <a:tcPr marL="9525" marR="9525" marT="9525" marB="0" anchor="b"/>
                </a:tc>
                <a:tc>
                  <a:txBody>
                    <a:bodyPr/>
                    <a:lstStyle/>
                    <a:p>
                      <a:pPr marL="108000" algn="l" fontAlgn="b"/>
                      <a:endParaRPr lang="en-GB" sz="2400" b="0" i="0" u="none" strike="noStrike">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£400</a:t>
                      </a:r>
                    </a:p>
                  </a:txBody>
                  <a:tcPr marL="9525" marR="9525" marT="9525" marB="0" anchor="b"/>
                </a:tc>
                <a:extLst>
                  <a:ext uri="{0D108BD9-81ED-4DB2-BD59-A6C34878D82A}">
                    <a16:rowId xmlns:a16="http://schemas.microsoft.com/office/drawing/2014/main" val="214654311"/>
                  </a:ext>
                </a:extLst>
              </a:tr>
              <a:tr h="370840">
                <a:tc>
                  <a:txBody>
                    <a:bodyPr/>
                    <a:lstStyle/>
                    <a:p>
                      <a:pPr marL="108000" algn="l" fontAlgn="b"/>
                      <a:r>
                        <a:rPr lang="en-GB" sz="2400" b="1" i="0" u="none" strike="noStrike" dirty="0">
                          <a:solidFill>
                            <a:srgbClr val="000000"/>
                          </a:solidFill>
                          <a:effectLst/>
                          <a:latin typeface="Calibri" panose="020F0502020204030204" pitchFamily="34" charset="0"/>
                        </a:rPr>
                        <a:t>TOTAL</a:t>
                      </a:r>
                    </a:p>
                  </a:txBody>
                  <a:tcPr marL="9525" marR="9525" marT="9525" marB="0" anchor="b"/>
                </a:tc>
                <a:tc>
                  <a:txBody>
                    <a:bodyPr/>
                    <a:lstStyle/>
                    <a:p>
                      <a:pPr marL="108000" algn="l" fontAlgn="b"/>
                      <a:endParaRPr lang="en-GB" sz="2400" b="1" i="0" u="none" strike="noStrike">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1" i="0" u="none" strike="noStrike" dirty="0">
                          <a:solidFill>
                            <a:srgbClr val="000000"/>
                          </a:solidFill>
                          <a:effectLst/>
                          <a:latin typeface="Calibri" panose="020F0502020204030204" pitchFamily="34" charset="0"/>
                        </a:rPr>
                        <a:t>£10,241</a:t>
                      </a:r>
                    </a:p>
                  </a:txBody>
                  <a:tcPr marL="9525" marR="9525" marT="9525" marB="0" anchor="b"/>
                </a:tc>
                <a:extLst>
                  <a:ext uri="{0D108BD9-81ED-4DB2-BD59-A6C34878D82A}">
                    <a16:rowId xmlns:a16="http://schemas.microsoft.com/office/drawing/2014/main" val="3448536594"/>
                  </a:ext>
                </a:extLst>
              </a:tr>
            </a:tbl>
          </a:graphicData>
        </a:graphic>
      </p:graphicFrame>
    </p:spTree>
    <p:extLst>
      <p:ext uri="{BB962C8B-B14F-4D97-AF65-F5344CB8AC3E}">
        <p14:creationId xmlns:p14="http://schemas.microsoft.com/office/powerpoint/2010/main" val="1589045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8ECB-B788-4755-9842-C7C68916FB67}"/>
              </a:ext>
            </a:extLst>
          </p:cNvPr>
          <p:cNvSpPr>
            <a:spLocks noGrp="1"/>
          </p:cNvSpPr>
          <p:nvPr>
            <p:ph type="title"/>
          </p:nvPr>
        </p:nvSpPr>
        <p:spPr>
          <a:xfrm>
            <a:off x="261257" y="365126"/>
            <a:ext cx="11231805" cy="1325563"/>
          </a:xfrm>
        </p:spPr>
        <p:txBody>
          <a:bodyPr>
            <a:normAutofit/>
          </a:bodyPr>
          <a:lstStyle/>
          <a:p>
            <a:pPr algn="ctr"/>
            <a:r>
              <a:rPr lang="en-US" sz="3600" dirty="0">
                <a:latin typeface="Arial" charset="0"/>
                <a:ea typeface="Arial" charset="0"/>
                <a:cs typeface="Arial" charset="0"/>
              </a:rPr>
              <a:t>Living costs (catered accommodation)</a:t>
            </a:r>
            <a:br>
              <a:rPr lang="en-US" sz="3600" dirty="0">
                <a:latin typeface="Arial" charset="0"/>
                <a:ea typeface="Arial" charset="0"/>
                <a:cs typeface="Arial" charset="0"/>
              </a:rPr>
            </a:br>
            <a:endParaRPr lang="en-GB" sz="3600" dirty="0"/>
          </a:p>
        </p:txBody>
      </p:sp>
      <p:graphicFrame>
        <p:nvGraphicFramePr>
          <p:cNvPr id="3" name="Table 3">
            <a:extLst>
              <a:ext uri="{FF2B5EF4-FFF2-40B4-BE49-F238E27FC236}">
                <a16:creationId xmlns:a16="http://schemas.microsoft.com/office/drawing/2014/main" id="{DA105895-FCA3-474D-9C71-9542744BC2EB}"/>
              </a:ext>
            </a:extLst>
          </p:cNvPr>
          <p:cNvGraphicFramePr>
            <a:graphicFrameLocks noGrp="1"/>
          </p:cNvGraphicFramePr>
          <p:nvPr>
            <p:extLst>
              <p:ext uri="{D42A27DB-BD31-4B8C-83A1-F6EECF244321}">
                <p14:modId xmlns:p14="http://schemas.microsoft.com/office/powerpoint/2010/main" val="2101815331"/>
              </p:ext>
            </p:extLst>
          </p:nvPr>
        </p:nvGraphicFramePr>
        <p:xfrm>
          <a:off x="698938" y="1247503"/>
          <a:ext cx="10794124" cy="4128135"/>
        </p:xfrm>
        <a:graphic>
          <a:graphicData uri="http://schemas.openxmlformats.org/drawingml/2006/table">
            <a:tbl>
              <a:tblPr firstRow="1" bandRow="1">
                <a:tableStyleId>{5940675A-B579-460E-94D1-54222C63F5DA}</a:tableStyleId>
              </a:tblPr>
              <a:tblGrid>
                <a:gridCol w="4068568">
                  <a:extLst>
                    <a:ext uri="{9D8B030D-6E8A-4147-A177-3AD203B41FA5}">
                      <a16:colId xmlns:a16="http://schemas.microsoft.com/office/drawing/2014/main" val="2346322027"/>
                    </a:ext>
                  </a:extLst>
                </a:gridCol>
                <a:gridCol w="5223585">
                  <a:extLst>
                    <a:ext uri="{9D8B030D-6E8A-4147-A177-3AD203B41FA5}">
                      <a16:colId xmlns:a16="http://schemas.microsoft.com/office/drawing/2014/main" val="590002516"/>
                    </a:ext>
                  </a:extLst>
                </a:gridCol>
                <a:gridCol w="1501971">
                  <a:extLst>
                    <a:ext uri="{9D8B030D-6E8A-4147-A177-3AD203B41FA5}">
                      <a16:colId xmlns:a16="http://schemas.microsoft.com/office/drawing/2014/main" val="1659717650"/>
                    </a:ext>
                  </a:extLst>
                </a:gridCol>
              </a:tblGrid>
              <a:tr h="370840">
                <a:tc>
                  <a:txBody>
                    <a:bodyPr/>
                    <a:lstStyle/>
                    <a:p>
                      <a:pPr marL="108000" algn="l" fontAlgn="b"/>
                      <a:r>
                        <a:rPr lang="en-GB" sz="2400" b="0" i="0" u="none" strike="noStrike" dirty="0">
                          <a:solidFill>
                            <a:srgbClr val="000000"/>
                          </a:solidFill>
                          <a:effectLst/>
                          <a:latin typeface="Calibri" panose="020F0502020204030204" pitchFamily="34" charset="0"/>
                        </a:rPr>
                        <a:t>Accommodation</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Ave. £233 pw for 40 weeks</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£7,456</a:t>
                      </a:r>
                    </a:p>
                  </a:txBody>
                  <a:tcPr marL="9525" marR="9525" marT="9525" marB="0" anchor="b"/>
                </a:tc>
                <a:extLst>
                  <a:ext uri="{0D108BD9-81ED-4DB2-BD59-A6C34878D82A}">
                    <a16:rowId xmlns:a16="http://schemas.microsoft.com/office/drawing/2014/main" val="3544727470"/>
                  </a:ext>
                </a:extLst>
              </a:tr>
              <a:tr h="370840">
                <a:tc>
                  <a:txBody>
                    <a:bodyPr/>
                    <a:lstStyle/>
                    <a:p>
                      <a:pPr marL="108000" algn="l" fontAlgn="b"/>
                      <a:r>
                        <a:rPr lang="en-GB" sz="2400" b="0" i="0" u="none" strike="noStrike" dirty="0">
                          <a:solidFill>
                            <a:srgbClr val="000000"/>
                          </a:solidFill>
                          <a:effectLst/>
                          <a:latin typeface="Calibri" panose="020F0502020204030204" pitchFamily="34" charset="0"/>
                        </a:rPr>
                        <a:t>Books and equipment</a:t>
                      </a:r>
                    </a:p>
                  </a:txBody>
                  <a:tcPr marL="9525" marR="9525" marT="9525" marB="0" anchor="b"/>
                </a:tc>
                <a:tc>
                  <a:txBody>
                    <a:bodyPr/>
                    <a:lstStyle/>
                    <a:p>
                      <a:pPr marL="108000" algn="l" fontAlgn="b"/>
                      <a:endParaRPr lang="en-GB" sz="2400" b="0" i="0" u="none" strike="noStrike">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£300</a:t>
                      </a:r>
                    </a:p>
                  </a:txBody>
                  <a:tcPr marL="9525" marR="9525" marT="9525" marB="0" anchor="b"/>
                </a:tc>
                <a:extLst>
                  <a:ext uri="{0D108BD9-81ED-4DB2-BD59-A6C34878D82A}">
                    <a16:rowId xmlns:a16="http://schemas.microsoft.com/office/drawing/2014/main" val="423759944"/>
                  </a:ext>
                </a:extLst>
              </a:tr>
              <a:tr h="370840">
                <a:tc>
                  <a:txBody>
                    <a:bodyPr/>
                    <a:lstStyle/>
                    <a:p>
                      <a:pPr marL="108000" algn="l" fontAlgn="b"/>
                      <a:r>
                        <a:rPr lang="en-GB" sz="2400" b="0" i="0" u="none" strike="noStrike">
                          <a:solidFill>
                            <a:srgbClr val="000000"/>
                          </a:solidFill>
                          <a:effectLst/>
                          <a:latin typeface="Calibri" panose="020F0502020204030204" pitchFamily="34" charset="0"/>
                        </a:rPr>
                        <a:t>Food (lunches, coffees, etc.)</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Approx. £20 per week x 32 weeks</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£640</a:t>
                      </a:r>
                    </a:p>
                  </a:txBody>
                  <a:tcPr marL="9525" marR="9525" marT="9525" marB="0" anchor="b"/>
                </a:tc>
                <a:extLst>
                  <a:ext uri="{0D108BD9-81ED-4DB2-BD59-A6C34878D82A}">
                    <a16:rowId xmlns:a16="http://schemas.microsoft.com/office/drawing/2014/main" val="397311975"/>
                  </a:ext>
                </a:extLst>
              </a:tr>
              <a:tr h="370840">
                <a:tc>
                  <a:txBody>
                    <a:bodyPr/>
                    <a:lstStyle/>
                    <a:p>
                      <a:pPr marL="108000" algn="l" fontAlgn="b"/>
                      <a:r>
                        <a:rPr lang="en-GB" sz="2400" b="0" i="0" u="none" strike="noStrike" dirty="0">
                          <a:solidFill>
                            <a:srgbClr val="000000"/>
                          </a:solidFill>
                          <a:effectLst/>
                          <a:latin typeface="Calibri" panose="020F0502020204030204" pitchFamily="34" charset="0"/>
                        </a:rPr>
                        <a:t>Clubs and societies</a:t>
                      </a:r>
                    </a:p>
                  </a:txBody>
                  <a:tcPr marL="9525" marR="9525" marT="9525" marB="0" anchor="b"/>
                </a:tc>
                <a:tc>
                  <a:txBody>
                    <a:bodyPr/>
                    <a:lstStyle/>
                    <a:p>
                      <a:pPr marL="108000" algn="l" fontAlgn="b"/>
                      <a:endParaRPr lang="en-GB" sz="2400" b="0" i="0" u="none" strike="noStrike">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£300</a:t>
                      </a:r>
                    </a:p>
                  </a:txBody>
                  <a:tcPr marL="9525" marR="9525" marT="9525" marB="0" anchor="b"/>
                </a:tc>
                <a:extLst>
                  <a:ext uri="{0D108BD9-81ED-4DB2-BD59-A6C34878D82A}">
                    <a16:rowId xmlns:a16="http://schemas.microsoft.com/office/drawing/2014/main" val="2106835666"/>
                  </a:ext>
                </a:extLst>
              </a:tr>
              <a:tr h="370840">
                <a:tc>
                  <a:txBody>
                    <a:bodyPr/>
                    <a:lstStyle/>
                    <a:p>
                      <a:pPr marL="108000" algn="l" fontAlgn="b"/>
                      <a:r>
                        <a:rPr lang="en-GB" sz="2400" b="0" i="0" u="none" strike="noStrike" dirty="0">
                          <a:solidFill>
                            <a:srgbClr val="000000"/>
                          </a:solidFill>
                          <a:effectLst/>
                          <a:latin typeface="Calibri" panose="020F0502020204030204" pitchFamily="34" charset="0"/>
                        </a:rPr>
                        <a:t>Clothes, toiletries and haircuts</a:t>
                      </a:r>
                    </a:p>
                  </a:txBody>
                  <a:tcPr marL="9525" marR="9525" marT="9525" marB="0" anchor="b"/>
                </a:tc>
                <a:tc>
                  <a:txBody>
                    <a:bodyPr/>
                    <a:lstStyle/>
                    <a:p>
                      <a:pPr marL="108000" algn="l" fontAlgn="b"/>
                      <a:endParaRPr lang="en-GB" sz="2400" b="0" i="0" u="none" strike="noStrike">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£400</a:t>
                      </a:r>
                    </a:p>
                  </a:txBody>
                  <a:tcPr marL="9525" marR="9525" marT="9525" marB="0" anchor="b"/>
                </a:tc>
                <a:extLst>
                  <a:ext uri="{0D108BD9-81ED-4DB2-BD59-A6C34878D82A}">
                    <a16:rowId xmlns:a16="http://schemas.microsoft.com/office/drawing/2014/main" val="1276420966"/>
                  </a:ext>
                </a:extLst>
              </a:tr>
              <a:tr h="370840">
                <a:tc>
                  <a:txBody>
                    <a:bodyPr/>
                    <a:lstStyle/>
                    <a:p>
                      <a:pPr marL="108000" algn="l" fontAlgn="b"/>
                      <a:r>
                        <a:rPr lang="en-GB" sz="2400" b="0" i="0" u="none" strike="noStrike">
                          <a:solidFill>
                            <a:srgbClr val="000000"/>
                          </a:solidFill>
                          <a:effectLst/>
                          <a:latin typeface="Calibri" panose="020F0502020204030204" pitchFamily="34" charset="0"/>
                        </a:rPr>
                        <a:t>TV License</a:t>
                      </a:r>
                    </a:p>
                  </a:txBody>
                  <a:tcPr marL="9525" marR="9525" marT="9525" marB="0" anchor="b"/>
                </a:tc>
                <a:tc>
                  <a:txBody>
                    <a:bodyPr/>
                    <a:lstStyle/>
                    <a:p>
                      <a:pPr marL="108000" algn="l" fontAlgn="b"/>
                      <a:endParaRPr lang="en-GB" sz="2400" b="0" i="0" u="none" strike="noStrike" dirty="0">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£145</a:t>
                      </a:r>
                    </a:p>
                  </a:txBody>
                  <a:tcPr marL="9525" marR="9525" marT="9525" marB="0" anchor="b"/>
                </a:tc>
                <a:extLst>
                  <a:ext uri="{0D108BD9-81ED-4DB2-BD59-A6C34878D82A}">
                    <a16:rowId xmlns:a16="http://schemas.microsoft.com/office/drawing/2014/main" val="4167203628"/>
                  </a:ext>
                </a:extLst>
              </a:tr>
              <a:tr h="370840">
                <a:tc>
                  <a:txBody>
                    <a:bodyPr/>
                    <a:lstStyle/>
                    <a:p>
                      <a:pPr marL="108000" algn="l" fontAlgn="b"/>
                      <a:r>
                        <a:rPr lang="en-GB" sz="2400" b="0" i="0" u="none" strike="noStrike">
                          <a:solidFill>
                            <a:srgbClr val="000000"/>
                          </a:solidFill>
                          <a:effectLst/>
                          <a:latin typeface="Calibri" panose="020F0502020204030204" pitchFamily="34" charset="0"/>
                        </a:rPr>
                        <a:t>Travel home</a:t>
                      </a:r>
                    </a:p>
                  </a:txBody>
                  <a:tcPr marL="9525" marR="9525" marT="9525" marB="0" anchor="b"/>
                </a:tc>
                <a:tc>
                  <a:txBody>
                    <a:bodyPr/>
                    <a:lstStyle/>
                    <a:p>
                      <a:pPr marL="108000" algn="l" fontAlgn="b"/>
                      <a:endParaRPr lang="en-GB" sz="2400" b="0" i="0" u="none" strike="noStrike" dirty="0">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a:solidFill>
                            <a:srgbClr val="000000"/>
                          </a:solidFill>
                          <a:effectLst/>
                          <a:latin typeface="Calibri" panose="020F0502020204030204" pitchFamily="34" charset="0"/>
                        </a:rPr>
                        <a:t>£200</a:t>
                      </a:r>
                    </a:p>
                  </a:txBody>
                  <a:tcPr marL="9525" marR="9525" marT="9525" marB="0" anchor="b"/>
                </a:tc>
                <a:extLst>
                  <a:ext uri="{0D108BD9-81ED-4DB2-BD59-A6C34878D82A}">
                    <a16:rowId xmlns:a16="http://schemas.microsoft.com/office/drawing/2014/main" val="3741853464"/>
                  </a:ext>
                </a:extLst>
              </a:tr>
              <a:tr h="370840">
                <a:tc>
                  <a:txBody>
                    <a:bodyPr/>
                    <a:lstStyle/>
                    <a:p>
                      <a:pPr marL="108000" algn="l" fontAlgn="b"/>
                      <a:r>
                        <a:rPr lang="en-GB" sz="2400" b="0" i="0" u="none" strike="noStrike">
                          <a:solidFill>
                            <a:srgbClr val="000000"/>
                          </a:solidFill>
                          <a:effectLst/>
                          <a:latin typeface="Calibri" panose="020F0502020204030204" pitchFamily="34" charset="0"/>
                        </a:rPr>
                        <a:t>Phone and internet</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Approx. £27 per month x 8 months</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£216</a:t>
                      </a:r>
                    </a:p>
                  </a:txBody>
                  <a:tcPr marL="9525" marR="9525" marT="9525" marB="0" anchor="b"/>
                </a:tc>
                <a:extLst>
                  <a:ext uri="{0D108BD9-81ED-4DB2-BD59-A6C34878D82A}">
                    <a16:rowId xmlns:a16="http://schemas.microsoft.com/office/drawing/2014/main" val="284015446"/>
                  </a:ext>
                </a:extLst>
              </a:tr>
              <a:tr h="370840">
                <a:tc>
                  <a:txBody>
                    <a:bodyPr/>
                    <a:lstStyle/>
                    <a:p>
                      <a:pPr marL="108000" algn="l" fontAlgn="b"/>
                      <a:r>
                        <a:rPr lang="en-GB" sz="2400" b="0" i="0" u="none" strike="noStrike">
                          <a:solidFill>
                            <a:srgbClr val="000000"/>
                          </a:solidFill>
                          <a:effectLst/>
                          <a:latin typeface="Calibri" panose="020F0502020204030204" pitchFamily="34" charset="0"/>
                        </a:rPr>
                        <a:t>Social life</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Approx. £35 per week x 32 weeks</a:t>
                      </a: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£1,120</a:t>
                      </a:r>
                    </a:p>
                  </a:txBody>
                  <a:tcPr marL="9525" marR="9525" marT="9525" marB="0" anchor="b"/>
                </a:tc>
                <a:extLst>
                  <a:ext uri="{0D108BD9-81ED-4DB2-BD59-A6C34878D82A}">
                    <a16:rowId xmlns:a16="http://schemas.microsoft.com/office/drawing/2014/main" val="1320601164"/>
                  </a:ext>
                </a:extLst>
              </a:tr>
              <a:tr h="370840">
                <a:tc>
                  <a:txBody>
                    <a:bodyPr/>
                    <a:lstStyle/>
                    <a:p>
                      <a:pPr marL="108000" algn="l" fontAlgn="b"/>
                      <a:r>
                        <a:rPr lang="en-GB" sz="2400" b="0" i="0" u="none" strike="noStrike">
                          <a:solidFill>
                            <a:srgbClr val="000000"/>
                          </a:solidFill>
                          <a:effectLst/>
                          <a:latin typeface="Calibri" panose="020F0502020204030204" pitchFamily="34" charset="0"/>
                        </a:rPr>
                        <a:t>House deposit for next year</a:t>
                      </a:r>
                    </a:p>
                  </a:txBody>
                  <a:tcPr marL="9525" marR="9525" marT="9525" marB="0" anchor="b"/>
                </a:tc>
                <a:tc>
                  <a:txBody>
                    <a:bodyPr/>
                    <a:lstStyle/>
                    <a:p>
                      <a:pPr marL="108000" algn="l" fontAlgn="b"/>
                      <a:endParaRPr lang="en-GB" sz="2400" b="0" i="0" u="none" strike="noStrike">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0" i="0" u="none" strike="noStrike" dirty="0">
                          <a:solidFill>
                            <a:srgbClr val="000000"/>
                          </a:solidFill>
                          <a:effectLst/>
                          <a:latin typeface="Calibri" panose="020F0502020204030204" pitchFamily="34" charset="0"/>
                        </a:rPr>
                        <a:t>£400</a:t>
                      </a:r>
                    </a:p>
                  </a:txBody>
                  <a:tcPr marL="9525" marR="9525" marT="9525" marB="0" anchor="b"/>
                </a:tc>
                <a:extLst>
                  <a:ext uri="{0D108BD9-81ED-4DB2-BD59-A6C34878D82A}">
                    <a16:rowId xmlns:a16="http://schemas.microsoft.com/office/drawing/2014/main" val="214654311"/>
                  </a:ext>
                </a:extLst>
              </a:tr>
              <a:tr h="370840">
                <a:tc>
                  <a:txBody>
                    <a:bodyPr/>
                    <a:lstStyle/>
                    <a:p>
                      <a:pPr marL="108000" algn="l" fontAlgn="b"/>
                      <a:r>
                        <a:rPr lang="en-GB" sz="2400" b="1" i="0" u="none" strike="noStrike" dirty="0">
                          <a:solidFill>
                            <a:srgbClr val="000000"/>
                          </a:solidFill>
                          <a:effectLst/>
                          <a:latin typeface="Calibri" panose="020F0502020204030204" pitchFamily="34" charset="0"/>
                        </a:rPr>
                        <a:t>TOTAL</a:t>
                      </a:r>
                    </a:p>
                  </a:txBody>
                  <a:tcPr marL="9525" marR="9525" marT="9525" marB="0" anchor="b"/>
                </a:tc>
                <a:tc>
                  <a:txBody>
                    <a:bodyPr/>
                    <a:lstStyle/>
                    <a:p>
                      <a:pPr marL="108000" algn="l" fontAlgn="b"/>
                      <a:endParaRPr lang="en-GB" sz="2400" b="1" i="0" u="none" strike="noStrike">
                        <a:solidFill>
                          <a:srgbClr val="000000"/>
                        </a:solidFill>
                        <a:effectLst/>
                        <a:latin typeface="Calibri" panose="020F0502020204030204" pitchFamily="34" charset="0"/>
                      </a:endParaRPr>
                    </a:p>
                  </a:txBody>
                  <a:tcPr marL="9525" marR="9525" marT="9525" marB="0" anchor="b"/>
                </a:tc>
                <a:tc>
                  <a:txBody>
                    <a:bodyPr/>
                    <a:lstStyle/>
                    <a:p>
                      <a:pPr marL="108000" algn="l" fontAlgn="b"/>
                      <a:r>
                        <a:rPr lang="en-GB" sz="2400" b="1" i="0" u="none" strike="noStrike" dirty="0">
                          <a:solidFill>
                            <a:srgbClr val="000000"/>
                          </a:solidFill>
                          <a:effectLst/>
                          <a:latin typeface="Calibri" panose="020F0502020204030204" pitchFamily="34" charset="0"/>
                        </a:rPr>
                        <a:t>£11,177</a:t>
                      </a:r>
                    </a:p>
                  </a:txBody>
                  <a:tcPr marL="9525" marR="9525" marT="9525" marB="0" anchor="b"/>
                </a:tc>
                <a:extLst>
                  <a:ext uri="{0D108BD9-81ED-4DB2-BD59-A6C34878D82A}">
                    <a16:rowId xmlns:a16="http://schemas.microsoft.com/office/drawing/2014/main" val="3448536594"/>
                  </a:ext>
                </a:extLst>
              </a:tr>
            </a:tbl>
          </a:graphicData>
        </a:graphic>
      </p:graphicFrame>
    </p:spTree>
    <p:extLst>
      <p:ext uri="{BB962C8B-B14F-4D97-AF65-F5344CB8AC3E}">
        <p14:creationId xmlns:p14="http://schemas.microsoft.com/office/powerpoint/2010/main" val="3465027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70A5C4-08D5-4E16-AEA4-466A19B5BF65}"/>
              </a:ext>
            </a:extLst>
          </p:cNvPr>
          <p:cNvSpPr>
            <a:spLocks noGrp="1"/>
          </p:cNvSpPr>
          <p:nvPr>
            <p:ph type="title"/>
          </p:nvPr>
        </p:nvSpPr>
        <p:spPr>
          <a:xfrm>
            <a:off x="797144" y="365126"/>
            <a:ext cx="10597710" cy="1325563"/>
          </a:xfrm>
        </p:spPr>
        <p:txBody>
          <a:bodyPr>
            <a:normAutofit/>
          </a:bodyPr>
          <a:lstStyle/>
          <a:p>
            <a:pPr algn="ctr"/>
            <a:r>
              <a:rPr lang="en-US" sz="3600" dirty="0">
                <a:latin typeface="Arial" charset="0"/>
                <a:ea typeface="Arial" charset="0"/>
                <a:cs typeface="Arial" charset="0"/>
              </a:rPr>
              <a:t>Sources of income: government</a:t>
            </a:r>
            <a:endParaRPr lang="en-GB" sz="3600" dirty="0"/>
          </a:p>
        </p:txBody>
      </p:sp>
      <p:graphicFrame>
        <p:nvGraphicFramePr>
          <p:cNvPr id="7" name="Table 7">
            <a:extLst>
              <a:ext uri="{FF2B5EF4-FFF2-40B4-BE49-F238E27FC236}">
                <a16:creationId xmlns:a16="http://schemas.microsoft.com/office/drawing/2014/main" id="{73A8EC9D-E714-4971-AD75-D40A4EB5DA34}"/>
              </a:ext>
            </a:extLst>
          </p:cNvPr>
          <p:cNvGraphicFramePr>
            <a:graphicFrameLocks noGrp="1"/>
          </p:cNvGraphicFramePr>
          <p:nvPr/>
        </p:nvGraphicFramePr>
        <p:xfrm>
          <a:off x="797144" y="1993849"/>
          <a:ext cx="10597711" cy="2547135"/>
        </p:xfrm>
        <a:graphic>
          <a:graphicData uri="http://schemas.openxmlformats.org/drawingml/2006/table">
            <a:tbl>
              <a:tblPr firstRow="1" bandRow="1">
                <a:tableStyleId>{5940675A-B579-460E-94D1-54222C63F5DA}</a:tableStyleId>
              </a:tblPr>
              <a:tblGrid>
                <a:gridCol w="1901669">
                  <a:extLst>
                    <a:ext uri="{9D8B030D-6E8A-4147-A177-3AD203B41FA5}">
                      <a16:colId xmlns:a16="http://schemas.microsoft.com/office/drawing/2014/main" val="1617226197"/>
                    </a:ext>
                  </a:extLst>
                </a:gridCol>
                <a:gridCol w="1682687">
                  <a:extLst>
                    <a:ext uri="{9D8B030D-6E8A-4147-A177-3AD203B41FA5}">
                      <a16:colId xmlns:a16="http://schemas.microsoft.com/office/drawing/2014/main" val="3697693847"/>
                    </a:ext>
                  </a:extLst>
                </a:gridCol>
                <a:gridCol w="1733550">
                  <a:extLst>
                    <a:ext uri="{9D8B030D-6E8A-4147-A177-3AD203B41FA5}">
                      <a16:colId xmlns:a16="http://schemas.microsoft.com/office/drawing/2014/main" val="301777925"/>
                    </a:ext>
                  </a:extLst>
                </a:gridCol>
                <a:gridCol w="1657353">
                  <a:extLst>
                    <a:ext uri="{9D8B030D-6E8A-4147-A177-3AD203B41FA5}">
                      <a16:colId xmlns:a16="http://schemas.microsoft.com/office/drawing/2014/main" val="534535568"/>
                    </a:ext>
                  </a:extLst>
                </a:gridCol>
                <a:gridCol w="1752597">
                  <a:extLst>
                    <a:ext uri="{9D8B030D-6E8A-4147-A177-3AD203B41FA5}">
                      <a16:colId xmlns:a16="http://schemas.microsoft.com/office/drawing/2014/main" val="782244040"/>
                    </a:ext>
                  </a:extLst>
                </a:gridCol>
                <a:gridCol w="1869855">
                  <a:extLst>
                    <a:ext uri="{9D8B030D-6E8A-4147-A177-3AD203B41FA5}">
                      <a16:colId xmlns:a16="http://schemas.microsoft.com/office/drawing/2014/main" val="345000456"/>
                    </a:ext>
                  </a:extLst>
                </a:gridCol>
              </a:tblGrid>
              <a:tr h="370840">
                <a:tc>
                  <a:txBody>
                    <a:bodyPr/>
                    <a:lstStyle/>
                    <a:p>
                      <a:pPr marL="108000" algn="l" fontAlgn="b"/>
                      <a:r>
                        <a:rPr lang="en-GB" sz="2400" b="1" i="0" u="none" strike="noStrike" dirty="0">
                          <a:solidFill>
                            <a:srgbClr val="000000"/>
                          </a:solidFill>
                          <a:effectLst/>
                          <a:latin typeface="Calibri" panose="020F0502020204030204" pitchFamily="34" charset="0"/>
                        </a:rPr>
                        <a:t>Type of funding</a:t>
                      </a:r>
                    </a:p>
                  </a:txBody>
                  <a:tcPr marL="9525" marR="9525" marT="9525" marB="108000" anchor="b"/>
                </a:tc>
                <a:tc>
                  <a:txBody>
                    <a:bodyPr/>
                    <a:lstStyle/>
                    <a:p>
                      <a:pPr marL="108000" algn="l" fontAlgn="b"/>
                      <a:r>
                        <a:rPr lang="en-GB" sz="2400" b="1" i="0" u="none" strike="noStrike" dirty="0">
                          <a:solidFill>
                            <a:srgbClr val="000000"/>
                          </a:solidFill>
                          <a:effectLst/>
                          <a:latin typeface="Calibri" panose="020F0502020204030204" pitchFamily="34" charset="0"/>
                        </a:rPr>
                        <a:t>Amount </a:t>
                      </a:r>
                    </a:p>
                    <a:p>
                      <a:pPr marL="108000" algn="l" fontAlgn="b"/>
                      <a:r>
                        <a:rPr lang="en-GB" sz="2400" b="1" i="0" u="none" strike="noStrike" dirty="0">
                          <a:solidFill>
                            <a:srgbClr val="000000"/>
                          </a:solidFill>
                          <a:effectLst/>
                          <a:latin typeface="Calibri" panose="020F0502020204030204" pitchFamily="34" charset="0"/>
                        </a:rPr>
                        <a:t>(per year)</a:t>
                      </a:r>
                    </a:p>
                  </a:txBody>
                  <a:tcPr marL="9525" marR="9525" marT="9525" marB="108000" anchor="b"/>
                </a:tc>
                <a:tc>
                  <a:txBody>
                    <a:bodyPr/>
                    <a:lstStyle/>
                    <a:p>
                      <a:pPr marL="108000" algn="l" fontAlgn="b"/>
                      <a:r>
                        <a:rPr lang="en-GB" sz="2400" b="1" i="0" u="none" strike="noStrike" dirty="0">
                          <a:solidFill>
                            <a:srgbClr val="000000"/>
                          </a:solidFill>
                          <a:effectLst/>
                          <a:latin typeface="Calibri" panose="020F0502020204030204" pitchFamily="34" charset="0"/>
                        </a:rPr>
                        <a:t>Repayable</a:t>
                      </a:r>
                    </a:p>
                  </a:txBody>
                  <a:tcPr marL="9525" marR="9525" marT="9525" marB="108000" anchor="b"/>
                </a:tc>
                <a:tc>
                  <a:txBody>
                    <a:bodyPr/>
                    <a:lstStyle/>
                    <a:p>
                      <a:pPr marL="108000" algn="l" fontAlgn="b"/>
                      <a:r>
                        <a:rPr lang="en-GB" sz="2400" b="1" i="0" u="none" strike="noStrike" dirty="0">
                          <a:solidFill>
                            <a:srgbClr val="000000"/>
                          </a:solidFill>
                          <a:effectLst/>
                          <a:latin typeface="Calibri" panose="020F0502020204030204" pitchFamily="34" charset="0"/>
                        </a:rPr>
                        <a:t>Non-repayable</a:t>
                      </a:r>
                    </a:p>
                  </a:txBody>
                  <a:tcPr marL="9525" marR="9525" marT="9525" marB="108000" anchor="b"/>
                </a:tc>
                <a:tc>
                  <a:txBody>
                    <a:bodyPr/>
                    <a:lstStyle/>
                    <a:p>
                      <a:pPr marL="108000" algn="l" fontAlgn="b"/>
                      <a:r>
                        <a:rPr lang="en-GB" sz="2400" b="1" i="0" u="none" strike="noStrike" dirty="0">
                          <a:solidFill>
                            <a:srgbClr val="000000"/>
                          </a:solidFill>
                          <a:effectLst/>
                          <a:latin typeface="Calibri" panose="020F0502020204030204" pitchFamily="34" charset="0"/>
                        </a:rPr>
                        <a:t>Means-tested</a:t>
                      </a:r>
                    </a:p>
                  </a:txBody>
                  <a:tcPr marL="9525" marR="9525" marT="9525" marB="108000" anchor="b"/>
                </a:tc>
                <a:tc>
                  <a:txBody>
                    <a:bodyPr/>
                    <a:lstStyle/>
                    <a:p>
                      <a:pPr marL="108000" algn="l" fontAlgn="b"/>
                      <a:r>
                        <a:rPr lang="en-GB" sz="2400" b="1" i="0" u="none" strike="noStrike" dirty="0">
                          <a:solidFill>
                            <a:srgbClr val="000000"/>
                          </a:solidFill>
                          <a:effectLst/>
                          <a:latin typeface="Calibri" panose="020F0502020204030204" pitchFamily="34" charset="0"/>
                        </a:rPr>
                        <a:t>Non-means-tested</a:t>
                      </a:r>
                    </a:p>
                  </a:txBody>
                  <a:tcPr marL="9525" marR="9525" marT="9525" marB="108000" anchor="b"/>
                </a:tc>
                <a:extLst>
                  <a:ext uri="{0D108BD9-81ED-4DB2-BD59-A6C34878D82A}">
                    <a16:rowId xmlns:a16="http://schemas.microsoft.com/office/drawing/2014/main" val="2412968873"/>
                  </a:ext>
                </a:extLst>
              </a:tr>
              <a:tr h="370840">
                <a:tc>
                  <a:txBody>
                    <a:bodyPr/>
                    <a:lstStyle/>
                    <a:p>
                      <a:pPr marL="108000" algn="l" fontAlgn="b"/>
                      <a:r>
                        <a:rPr lang="en-GB" sz="2400" b="0" i="0" u="none" strike="noStrike" dirty="0">
                          <a:solidFill>
                            <a:srgbClr val="000000"/>
                          </a:solidFill>
                          <a:effectLst/>
                          <a:latin typeface="Calibri" panose="020F0502020204030204" pitchFamily="34" charset="0"/>
                        </a:rPr>
                        <a:t>Tuition fee loan</a:t>
                      </a:r>
                    </a:p>
                  </a:txBody>
                  <a:tcPr marL="9525" marR="9525" marT="9525" marB="108000" anchor="b"/>
                </a:tc>
                <a:tc>
                  <a:txBody>
                    <a:bodyPr/>
                    <a:lstStyle/>
                    <a:p>
                      <a:pPr marL="108000" algn="l" fontAlgn="b"/>
                      <a:r>
                        <a:rPr lang="en-GB" sz="2400" b="0" i="0" u="none" strike="noStrike" dirty="0">
                          <a:solidFill>
                            <a:srgbClr val="000000"/>
                          </a:solidFill>
                          <a:effectLst/>
                          <a:latin typeface="Calibri" panose="020F0502020204030204" pitchFamily="34" charset="0"/>
                        </a:rPr>
                        <a:t>Up to £9,250</a:t>
                      </a:r>
                    </a:p>
                  </a:txBody>
                  <a:tcPr marL="9525" marR="9525" marT="9525" marB="108000" anchor="b"/>
                </a:tc>
                <a:tc>
                  <a:txBody>
                    <a:bodyPr/>
                    <a:lstStyle/>
                    <a:p>
                      <a:pPr marL="108000" algn="l" fontAlgn="b"/>
                      <a:r>
                        <a:rPr lang="en-GB" sz="2400" b="0" i="0" u="none" strike="noStrike" dirty="0">
                          <a:solidFill>
                            <a:srgbClr val="000000"/>
                          </a:solidFill>
                          <a:effectLst/>
                          <a:latin typeface="Wingdings" panose="05000000000000000000" pitchFamily="2" charset="2"/>
                          <a:sym typeface="Wingdings" panose="05000000000000000000" pitchFamily="2" charset="2"/>
                        </a:rPr>
                        <a:t></a:t>
                      </a:r>
                      <a:endParaRPr lang="en-GB" sz="2400" b="0" i="0" u="none" strike="noStrike" dirty="0">
                        <a:solidFill>
                          <a:srgbClr val="000000"/>
                        </a:solidFill>
                        <a:effectLst/>
                        <a:latin typeface="Wingdings" panose="05000000000000000000" pitchFamily="2" charset="2"/>
                      </a:endParaRPr>
                    </a:p>
                  </a:txBody>
                  <a:tcPr marL="9525" marR="9525" marT="9525" marB="108000" anchor="b"/>
                </a:tc>
                <a:tc>
                  <a:txBody>
                    <a:bodyPr/>
                    <a:lstStyle/>
                    <a:p>
                      <a:pPr marL="108000" algn="l" fontAlgn="b"/>
                      <a:endParaRPr lang="en-GB" sz="2400" b="0" i="0" u="none" strike="noStrike" dirty="0">
                        <a:solidFill>
                          <a:srgbClr val="000000"/>
                        </a:solidFill>
                        <a:effectLst/>
                        <a:latin typeface="Calibri" panose="020F0502020204030204" pitchFamily="34" charset="0"/>
                      </a:endParaRPr>
                    </a:p>
                  </a:txBody>
                  <a:tcPr marL="9525" marR="9525" marT="9525" marB="108000" anchor="b"/>
                </a:tc>
                <a:tc>
                  <a:txBody>
                    <a:bodyPr/>
                    <a:lstStyle/>
                    <a:p>
                      <a:pPr marL="108000" algn="l" fontAlgn="b"/>
                      <a:endParaRPr lang="en-GB" sz="2400" b="0" i="0" u="none" strike="noStrike" dirty="0">
                        <a:solidFill>
                          <a:srgbClr val="000000"/>
                        </a:solidFill>
                        <a:effectLst/>
                        <a:latin typeface="Calibri" panose="020F0502020204030204" pitchFamily="34" charset="0"/>
                      </a:endParaRPr>
                    </a:p>
                  </a:txBody>
                  <a:tcPr marL="9525" marR="9525" marT="9525" marB="108000" anchor="b"/>
                </a:tc>
                <a:tc>
                  <a:txBody>
                    <a:bodyPr/>
                    <a:lstStyle/>
                    <a:p>
                      <a:pPr marL="108000" algn="l" fontAlgn="b"/>
                      <a:r>
                        <a:rPr lang="en-GB" sz="2400" b="0" i="0" u="none" strike="noStrike" dirty="0">
                          <a:solidFill>
                            <a:srgbClr val="000000"/>
                          </a:solidFill>
                          <a:effectLst/>
                          <a:latin typeface="Wingdings" panose="05000000000000000000" pitchFamily="2" charset="2"/>
                          <a:sym typeface="Wingdings" panose="05000000000000000000" pitchFamily="2" charset="2"/>
                        </a:rPr>
                        <a:t></a:t>
                      </a:r>
                      <a:endParaRPr lang="en-GB" sz="2400" b="0" i="0" u="none" strike="noStrike" dirty="0">
                        <a:solidFill>
                          <a:srgbClr val="000000"/>
                        </a:solidFill>
                        <a:effectLst/>
                        <a:latin typeface="Calibri" panose="020F0502020204030204" pitchFamily="34" charset="0"/>
                      </a:endParaRPr>
                    </a:p>
                  </a:txBody>
                  <a:tcPr marL="9525" marR="9525" marT="9525" marB="108000" anchor="b"/>
                </a:tc>
                <a:extLst>
                  <a:ext uri="{0D108BD9-81ED-4DB2-BD59-A6C34878D82A}">
                    <a16:rowId xmlns:a16="http://schemas.microsoft.com/office/drawing/2014/main" val="2772182869"/>
                  </a:ext>
                </a:extLst>
              </a:tr>
              <a:tr h="223203">
                <a:tc>
                  <a:txBody>
                    <a:bodyPr/>
                    <a:lstStyle/>
                    <a:p>
                      <a:pPr marL="108000" algn="l" fontAlgn="b"/>
                      <a:r>
                        <a:rPr lang="en-GB" sz="2400" b="0" i="0" u="none" strike="noStrike" dirty="0">
                          <a:solidFill>
                            <a:srgbClr val="000000"/>
                          </a:solidFill>
                          <a:effectLst/>
                          <a:latin typeface="Calibri" panose="020F0502020204030204" pitchFamily="34" charset="0"/>
                        </a:rPr>
                        <a:t>Maintenance </a:t>
                      </a:r>
                    </a:p>
                  </a:txBody>
                  <a:tcPr marL="9525" marR="9525" marT="9525" marB="108000" anchor="b"/>
                </a:tc>
                <a:tc>
                  <a:txBody>
                    <a:bodyPr/>
                    <a:lstStyle/>
                    <a:p>
                      <a:pPr marL="108000" algn="l" fontAlgn="b"/>
                      <a:r>
                        <a:rPr lang="en-GB" sz="2400" b="0" i="0" u="none" strike="noStrike" dirty="0">
                          <a:solidFill>
                            <a:srgbClr val="000000"/>
                          </a:solidFill>
                          <a:effectLst/>
                          <a:latin typeface="Calibri" panose="020F0502020204030204" pitchFamily="34" charset="0"/>
                        </a:rPr>
                        <a:t>Up to £9,706*</a:t>
                      </a:r>
                    </a:p>
                  </a:txBody>
                  <a:tcPr marL="9525" marR="9525" marT="9525" marB="108000" anchor="b"/>
                </a:tc>
                <a:tc>
                  <a:txBody>
                    <a:bodyPr/>
                    <a:lstStyle/>
                    <a:p>
                      <a:pPr marL="108000" algn="l" fontAlgn="b"/>
                      <a:r>
                        <a:rPr lang="en-GB" sz="2400" b="0" i="0" u="none" strike="noStrike" dirty="0">
                          <a:solidFill>
                            <a:srgbClr val="000000"/>
                          </a:solidFill>
                          <a:effectLst/>
                          <a:latin typeface="Wingdings" panose="05000000000000000000" pitchFamily="2" charset="2"/>
                          <a:sym typeface="Wingdings" panose="05000000000000000000" pitchFamily="2" charset="2"/>
                        </a:rPr>
                        <a:t></a:t>
                      </a:r>
                      <a:endParaRPr lang="en-GB" sz="2400" b="0" i="0" u="none" strike="noStrike" dirty="0">
                        <a:solidFill>
                          <a:srgbClr val="000000"/>
                        </a:solidFill>
                        <a:effectLst/>
                        <a:latin typeface="Calibri" panose="020F0502020204030204" pitchFamily="34" charset="0"/>
                      </a:endParaRPr>
                    </a:p>
                  </a:txBody>
                  <a:tcPr marL="9525" marR="9525" marT="9525" marB="108000" anchor="b"/>
                </a:tc>
                <a:tc>
                  <a:txBody>
                    <a:bodyPr/>
                    <a:lstStyle/>
                    <a:p>
                      <a:pPr marL="108000" algn="l" fontAlgn="b"/>
                      <a:endParaRPr lang="en-GB" sz="2400" b="0" i="0" u="none" strike="noStrike" dirty="0">
                        <a:solidFill>
                          <a:srgbClr val="000000"/>
                        </a:solidFill>
                        <a:effectLst/>
                        <a:latin typeface="Calibri" panose="020F0502020204030204" pitchFamily="34" charset="0"/>
                      </a:endParaRPr>
                    </a:p>
                  </a:txBody>
                  <a:tcPr marL="9525" marR="9525" marT="9525" marB="108000" anchor="b"/>
                </a:tc>
                <a:tc>
                  <a:txBody>
                    <a:bodyPr/>
                    <a:lstStyle/>
                    <a:p>
                      <a:pPr marL="108000" algn="l" fontAlgn="b"/>
                      <a:r>
                        <a:rPr lang="en-GB" sz="2400" b="0" i="0" u="none" strike="noStrike" dirty="0">
                          <a:solidFill>
                            <a:srgbClr val="000000"/>
                          </a:solidFill>
                          <a:effectLst/>
                          <a:latin typeface="Wingdings" panose="05000000000000000000" pitchFamily="2" charset="2"/>
                          <a:sym typeface="Wingdings" panose="05000000000000000000" pitchFamily="2" charset="2"/>
                        </a:rPr>
                        <a:t></a:t>
                      </a:r>
                      <a:endParaRPr lang="en-GB" sz="2400" b="0" i="0" u="none" strike="noStrike" dirty="0">
                        <a:solidFill>
                          <a:srgbClr val="000000"/>
                        </a:solidFill>
                        <a:effectLst/>
                        <a:latin typeface="Calibri" panose="020F0502020204030204" pitchFamily="34" charset="0"/>
                      </a:endParaRPr>
                    </a:p>
                  </a:txBody>
                  <a:tcPr marL="9525" marR="9525" marT="9525" marB="108000" anchor="b"/>
                </a:tc>
                <a:tc>
                  <a:txBody>
                    <a:bodyPr/>
                    <a:lstStyle/>
                    <a:p>
                      <a:pPr marL="108000" algn="l" fontAlgn="b"/>
                      <a:endParaRPr lang="en-GB" sz="2400" b="0" i="0" u="none" strike="noStrike" dirty="0">
                        <a:solidFill>
                          <a:srgbClr val="000000"/>
                        </a:solidFill>
                        <a:effectLst/>
                        <a:latin typeface="Calibri" panose="020F0502020204030204" pitchFamily="34" charset="0"/>
                      </a:endParaRPr>
                    </a:p>
                  </a:txBody>
                  <a:tcPr marL="9525" marR="9525" marT="9525" marB="108000" anchor="b"/>
                </a:tc>
                <a:extLst>
                  <a:ext uri="{0D108BD9-81ED-4DB2-BD59-A6C34878D82A}">
                    <a16:rowId xmlns:a16="http://schemas.microsoft.com/office/drawing/2014/main" val="1192738330"/>
                  </a:ext>
                </a:extLst>
              </a:tr>
            </a:tbl>
          </a:graphicData>
        </a:graphic>
      </p:graphicFrame>
      <p:sp>
        <p:nvSpPr>
          <p:cNvPr id="8" name="TextBox 7">
            <a:extLst>
              <a:ext uri="{FF2B5EF4-FFF2-40B4-BE49-F238E27FC236}">
                <a16:creationId xmlns:a16="http://schemas.microsoft.com/office/drawing/2014/main" id="{E3D2A752-286C-4B5C-9802-5CC64E3FB2AB}"/>
              </a:ext>
            </a:extLst>
          </p:cNvPr>
          <p:cNvSpPr txBox="1"/>
          <p:nvPr/>
        </p:nvSpPr>
        <p:spPr>
          <a:xfrm>
            <a:off x="797144" y="4844144"/>
            <a:ext cx="10597710"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*If living away from home at the University of Exeter (or another university outside of London). Amounts differ for those living at home or studying in London.</a:t>
            </a:r>
          </a:p>
        </p:txBody>
      </p:sp>
    </p:spTree>
    <p:extLst>
      <p:ext uri="{BB962C8B-B14F-4D97-AF65-F5344CB8AC3E}">
        <p14:creationId xmlns:p14="http://schemas.microsoft.com/office/powerpoint/2010/main" val="56522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70A5C4-08D5-4E16-AEA4-466A19B5BF65}"/>
              </a:ext>
            </a:extLst>
          </p:cNvPr>
          <p:cNvSpPr>
            <a:spLocks noGrp="1"/>
          </p:cNvSpPr>
          <p:nvPr>
            <p:ph type="title"/>
          </p:nvPr>
        </p:nvSpPr>
        <p:spPr>
          <a:xfrm>
            <a:off x="797144" y="365126"/>
            <a:ext cx="10597710" cy="1325563"/>
          </a:xfrm>
        </p:spPr>
        <p:txBody>
          <a:bodyPr>
            <a:normAutofit/>
          </a:bodyPr>
          <a:lstStyle/>
          <a:p>
            <a:pPr algn="ctr"/>
            <a:r>
              <a:rPr lang="en-US" sz="3600" dirty="0">
                <a:latin typeface="Arial" charset="0"/>
                <a:ea typeface="Arial" charset="0"/>
                <a:cs typeface="Arial" charset="0"/>
              </a:rPr>
              <a:t>Maintenance loan and household income</a:t>
            </a:r>
            <a:endParaRPr lang="en-GB" sz="3600" dirty="0"/>
          </a:p>
        </p:txBody>
      </p:sp>
      <p:sp>
        <p:nvSpPr>
          <p:cNvPr id="8" name="TextBox 7">
            <a:extLst>
              <a:ext uri="{FF2B5EF4-FFF2-40B4-BE49-F238E27FC236}">
                <a16:creationId xmlns:a16="http://schemas.microsoft.com/office/drawing/2014/main" id="{E3D2A752-286C-4B5C-9802-5CC64E3FB2AB}"/>
              </a:ext>
            </a:extLst>
          </p:cNvPr>
          <p:cNvSpPr txBox="1"/>
          <p:nvPr/>
        </p:nvSpPr>
        <p:spPr>
          <a:xfrm>
            <a:off x="797144" y="4844144"/>
            <a:ext cx="10597710"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*If living away from home at the University of Exeter (or another university outside of London). Amounts differ for those living at home or studying in London.</a:t>
            </a:r>
          </a:p>
        </p:txBody>
      </p:sp>
      <p:graphicFrame>
        <p:nvGraphicFramePr>
          <p:cNvPr id="9" name="Table 9">
            <a:extLst>
              <a:ext uri="{FF2B5EF4-FFF2-40B4-BE49-F238E27FC236}">
                <a16:creationId xmlns:a16="http://schemas.microsoft.com/office/drawing/2014/main" id="{851B4111-46AC-4521-8EB5-3C6DE15AAA43}"/>
              </a:ext>
            </a:extLst>
          </p:cNvPr>
          <p:cNvGraphicFramePr>
            <a:graphicFrameLocks noGrp="1"/>
          </p:cNvGraphicFramePr>
          <p:nvPr>
            <p:extLst>
              <p:ext uri="{D42A27DB-BD31-4B8C-83A1-F6EECF244321}">
                <p14:modId xmlns:p14="http://schemas.microsoft.com/office/powerpoint/2010/main" val="2588200609"/>
              </p:ext>
            </p:extLst>
          </p:nvPr>
        </p:nvGraphicFramePr>
        <p:xfrm>
          <a:off x="2031999" y="1685245"/>
          <a:ext cx="8128000" cy="287899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965883289"/>
                    </a:ext>
                  </a:extLst>
                </a:gridCol>
                <a:gridCol w="4064000">
                  <a:extLst>
                    <a:ext uri="{9D8B030D-6E8A-4147-A177-3AD203B41FA5}">
                      <a16:colId xmlns:a16="http://schemas.microsoft.com/office/drawing/2014/main" val="2834916043"/>
                    </a:ext>
                  </a:extLst>
                </a:gridCol>
              </a:tblGrid>
              <a:tr h="370840">
                <a:tc>
                  <a:txBody>
                    <a:bodyPr/>
                    <a:lstStyle/>
                    <a:p>
                      <a:pPr algn="l" fontAlgn="b"/>
                      <a:r>
                        <a:rPr lang="en-GB" sz="2400" b="1" i="0" u="none" strike="noStrike" dirty="0">
                          <a:solidFill>
                            <a:srgbClr val="000000"/>
                          </a:solidFill>
                          <a:effectLst/>
                          <a:latin typeface="Calibri" panose="020F0502020204030204" pitchFamily="34" charset="0"/>
                        </a:rPr>
                        <a:t>Household income</a:t>
                      </a:r>
                    </a:p>
                  </a:txBody>
                  <a:tcPr marL="108000" marR="9525" marT="9525" marB="36000" anchor="b"/>
                </a:tc>
                <a:tc>
                  <a:txBody>
                    <a:bodyPr/>
                    <a:lstStyle/>
                    <a:p>
                      <a:pPr algn="l" fontAlgn="b"/>
                      <a:r>
                        <a:rPr lang="en-GB" sz="2400" b="1" i="0" u="none" strike="noStrike" dirty="0">
                          <a:solidFill>
                            <a:srgbClr val="000000"/>
                          </a:solidFill>
                          <a:effectLst/>
                          <a:latin typeface="Calibri" panose="020F0502020204030204" pitchFamily="34" charset="0"/>
                        </a:rPr>
                        <a:t>Maintenance loan</a:t>
                      </a:r>
                      <a:r>
                        <a:rPr lang="en-GB" sz="2400" b="0" i="0" u="none" strike="noStrike" dirty="0">
                          <a:solidFill>
                            <a:srgbClr val="000000"/>
                          </a:solidFill>
                          <a:effectLst/>
                          <a:latin typeface="Calibri" panose="020F0502020204030204" pitchFamily="34" charset="0"/>
                        </a:rPr>
                        <a:t>*</a:t>
                      </a:r>
                    </a:p>
                  </a:txBody>
                  <a:tcPr marL="108000" marR="9525" marT="9525" marB="36000" anchor="b"/>
                </a:tc>
                <a:extLst>
                  <a:ext uri="{0D108BD9-81ED-4DB2-BD59-A6C34878D82A}">
                    <a16:rowId xmlns:a16="http://schemas.microsoft.com/office/drawing/2014/main" val="1845111888"/>
                  </a:ext>
                </a:extLst>
              </a:tr>
              <a:tr h="370840">
                <a:tc>
                  <a:txBody>
                    <a:bodyPr/>
                    <a:lstStyle/>
                    <a:p>
                      <a:pPr algn="l" fontAlgn="b"/>
                      <a:r>
                        <a:rPr lang="en-GB" sz="2400" b="0" i="0" u="none" strike="noStrike" dirty="0">
                          <a:solidFill>
                            <a:srgbClr val="000000"/>
                          </a:solidFill>
                          <a:effectLst/>
                          <a:latin typeface="Calibri" panose="020F0502020204030204" pitchFamily="34" charset="0"/>
                        </a:rPr>
                        <a:t>£25,000 or less</a:t>
                      </a:r>
                    </a:p>
                  </a:txBody>
                  <a:tcPr marL="108000" marR="9525" marT="9525" marB="36000" anchor="b"/>
                </a:tc>
                <a:tc>
                  <a:txBody>
                    <a:bodyPr/>
                    <a:lstStyle/>
                    <a:p>
                      <a:pPr algn="l" fontAlgn="b"/>
                      <a:r>
                        <a:rPr lang="en-GB" sz="2400" b="0" i="0" u="none" strike="noStrike">
                          <a:solidFill>
                            <a:srgbClr val="000000"/>
                          </a:solidFill>
                          <a:effectLst/>
                          <a:latin typeface="Calibri" panose="020F0502020204030204" pitchFamily="34" charset="0"/>
                        </a:rPr>
                        <a:t>£9,706</a:t>
                      </a:r>
                    </a:p>
                  </a:txBody>
                  <a:tcPr marL="108000" marR="9525" marT="9525" marB="36000" anchor="b"/>
                </a:tc>
                <a:extLst>
                  <a:ext uri="{0D108BD9-81ED-4DB2-BD59-A6C34878D82A}">
                    <a16:rowId xmlns:a16="http://schemas.microsoft.com/office/drawing/2014/main" val="2451406179"/>
                  </a:ext>
                </a:extLst>
              </a:tr>
              <a:tr h="370840">
                <a:tc>
                  <a:txBody>
                    <a:bodyPr/>
                    <a:lstStyle/>
                    <a:p>
                      <a:pPr algn="l" fontAlgn="b"/>
                      <a:r>
                        <a:rPr lang="en-GB" sz="2400" b="0" i="0" u="none" strike="noStrike">
                          <a:solidFill>
                            <a:srgbClr val="000000"/>
                          </a:solidFill>
                          <a:effectLst/>
                          <a:latin typeface="Calibri" panose="020F0502020204030204" pitchFamily="34" charset="0"/>
                        </a:rPr>
                        <a:t>£30,000</a:t>
                      </a:r>
                    </a:p>
                  </a:txBody>
                  <a:tcPr marL="108000" marR="9525" marT="9525" marB="36000" anchor="b"/>
                </a:tc>
                <a:tc>
                  <a:txBody>
                    <a:bodyPr/>
                    <a:lstStyle/>
                    <a:p>
                      <a:pPr algn="l" fontAlgn="b"/>
                      <a:r>
                        <a:rPr lang="en-GB" sz="2400" b="0" i="0" u="none" strike="noStrike" dirty="0">
                          <a:solidFill>
                            <a:srgbClr val="000000"/>
                          </a:solidFill>
                          <a:effectLst/>
                          <a:latin typeface="Calibri" panose="020F0502020204030204" pitchFamily="34" charset="0"/>
                        </a:rPr>
                        <a:t>£9,012</a:t>
                      </a:r>
                    </a:p>
                  </a:txBody>
                  <a:tcPr marL="108000" marR="9525" marT="9525" marB="36000" anchor="b"/>
                </a:tc>
                <a:extLst>
                  <a:ext uri="{0D108BD9-81ED-4DB2-BD59-A6C34878D82A}">
                    <a16:rowId xmlns:a16="http://schemas.microsoft.com/office/drawing/2014/main" val="3382042121"/>
                  </a:ext>
                </a:extLst>
              </a:tr>
              <a:tr h="370840">
                <a:tc>
                  <a:txBody>
                    <a:bodyPr/>
                    <a:lstStyle/>
                    <a:p>
                      <a:pPr algn="l" fontAlgn="b"/>
                      <a:r>
                        <a:rPr lang="en-GB" sz="2400" b="0" i="0" u="none" strike="noStrike">
                          <a:solidFill>
                            <a:srgbClr val="000000"/>
                          </a:solidFill>
                          <a:effectLst/>
                          <a:latin typeface="Calibri" panose="020F0502020204030204" pitchFamily="34" charset="0"/>
                        </a:rPr>
                        <a:t>£35,000</a:t>
                      </a:r>
                    </a:p>
                  </a:txBody>
                  <a:tcPr marL="108000" marR="9525" marT="9525" marB="36000" anchor="b"/>
                </a:tc>
                <a:tc>
                  <a:txBody>
                    <a:bodyPr/>
                    <a:lstStyle/>
                    <a:p>
                      <a:pPr algn="l" fontAlgn="b"/>
                      <a:r>
                        <a:rPr lang="en-GB" sz="2400" b="0" i="0" u="none" strike="noStrike">
                          <a:solidFill>
                            <a:srgbClr val="000000"/>
                          </a:solidFill>
                          <a:effectLst/>
                          <a:latin typeface="Calibri" panose="020F0502020204030204" pitchFamily="34" charset="0"/>
                        </a:rPr>
                        <a:t>£8,318</a:t>
                      </a:r>
                    </a:p>
                  </a:txBody>
                  <a:tcPr marL="108000" marR="9525" marT="9525" marB="36000" anchor="b"/>
                </a:tc>
                <a:extLst>
                  <a:ext uri="{0D108BD9-81ED-4DB2-BD59-A6C34878D82A}">
                    <a16:rowId xmlns:a16="http://schemas.microsoft.com/office/drawing/2014/main" val="3032502246"/>
                  </a:ext>
                </a:extLst>
              </a:tr>
              <a:tr h="370840">
                <a:tc>
                  <a:txBody>
                    <a:bodyPr/>
                    <a:lstStyle/>
                    <a:p>
                      <a:pPr algn="l" fontAlgn="b"/>
                      <a:r>
                        <a:rPr lang="en-GB" sz="2400" b="0" i="0" u="none" strike="noStrike" dirty="0">
                          <a:solidFill>
                            <a:srgbClr val="000000"/>
                          </a:solidFill>
                          <a:effectLst/>
                          <a:latin typeface="Calibri" panose="020F0502020204030204" pitchFamily="34" charset="0"/>
                        </a:rPr>
                        <a:t>£40,000</a:t>
                      </a:r>
                    </a:p>
                  </a:txBody>
                  <a:tcPr marL="108000" marR="9525" marT="9525" marB="36000" anchor="b"/>
                </a:tc>
                <a:tc>
                  <a:txBody>
                    <a:bodyPr/>
                    <a:lstStyle/>
                    <a:p>
                      <a:pPr algn="l" fontAlgn="b"/>
                      <a:r>
                        <a:rPr lang="en-GB" sz="2400" b="0" i="0" u="none" strike="noStrike" dirty="0">
                          <a:solidFill>
                            <a:srgbClr val="000000"/>
                          </a:solidFill>
                          <a:effectLst/>
                          <a:latin typeface="Calibri" panose="020F0502020204030204" pitchFamily="34" charset="0"/>
                        </a:rPr>
                        <a:t>£7,623</a:t>
                      </a:r>
                    </a:p>
                  </a:txBody>
                  <a:tcPr marL="108000" marR="9525" marT="9525" marB="36000" anchor="b"/>
                </a:tc>
                <a:extLst>
                  <a:ext uri="{0D108BD9-81ED-4DB2-BD59-A6C34878D82A}">
                    <a16:rowId xmlns:a16="http://schemas.microsoft.com/office/drawing/2014/main" val="487322257"/>
                  </a:ext>
                </a:extLst>
              </a:tr>
              <a:tr h="370840">
                <a:tc>
                  <a:txBody>
                    <a:bodyPr/>
                    <a:lstStyle/>
                    <a:p>
                      <a:pPr algn="l" fontAlgn="b"/>
                      <a:r>
                        <a:rPr lang="en-GB" sz="2400" b="0" i="0" u="none" strike="noStrike" dirty="0">
                          <a:solidFill>
                            <a:srgbClr val="000000"/>
                          </a:solidFill>
                          <a:effectLst/>
                          <a:latin typeface="Calibri" panose="020F0502020204030204" pitchFamily="34" charset="0"/>
                        </a:rPr>
                        <a:t>£50,000</a:t>
                      </a:r>
                    </a:p>
                  </a:txBody>
                  <a:tcPr marL="108000" marR="9525" marT="9525" marB="36000" anchor="b"/>
                </a:tc>
                <a:tc>
                  <a:txBody>
                    <a:bodyPr/>
                    <a:lstStyle/>
                    <a:p>
                      <a:pPr algn="l" fontAlgn="b"/>
                      <a:r>
                        <a:rPr lang="en-GB" sz="2400" b="0" i="0" u="none" strike="noStrike">
                          <a:solidFill>
                            <a:srgbClr val="000000"/>
                          </a:solidFill>
                          <a:effectLst/>
                          <a:latin typeface="Calibri" panose="020F0502020204030204" pitchFamily="34" charset="0"/>
                        </a:rPr>
                        <a:t>£6,234</a:t>
                      </a:r>
                    </a:p>
                  </a:txBody>
                  <a:tcPr marL="108000" marR="9525" marT="9525" marB="36000" anchor="b"/>
                </a:tc>
                <a:extLst>
                  <a:ext uri="{0D108BD9-81ED-4DB2-BD59-A6C34878D82A}">
                    <a16:rowId xmlns:a16="http://schemas.microsoft.com/office/drawing/2014/main" val="3581536230"/>
                  </a:ext>
                </a:extLst>
              </a:tr>
              <a:tr h="370840">
                <a:tc>
                  <a:txBody>
                    <a:bodyPr/>
                    <a:lstStyle/>
                    <a:p>
                      <a:pPr algn="l" fontAlgn="b"/>
                      <a:r>
                        <a:rPr lang="en-GB" sz="2400" b="0" i="0" u="none" strike="noStrike" dirty="0">
                          <a:solidFill>
                            <a:srgbClr val="000000"/>
                          </a:solidFill>
                          <a:effectLst/>
                          <a:latin typeface="Calibri" panose="020F0502020204030204" pitchFamily="34" charset="0"/>
                        </a:rPr>
                        <a:t>£62,311 or more</a:t>
                      </a:r>
                    </a:p>
                  </a:txBody>
                  <a:tcPr marL="108000" marR="9525" marT="9525" marB="36000" anchor="b"/>
                </a:tc>
                <a:tc>
                  <a:txBody>
                    <a:bodyPr/>
                    <a:lstStyle/>
                    <a:p>
                      <a:pPr algn="l" fontAlgn="b"/>
                      <a:r>
                        <a:rPr lang="en-GB" sz="2400" b="0" i="0" u="none" strike="noStrike" dirty="0">
                          <a:solidFill>
                            <a:srgbClr val="000000"/>
                          </a:solidFill>
                          <a:effectLst/>
                          <a:latin typeface="Calibri" panose="020F0502020204030204" pitchFamily="34" charset="0"/>
                        </a:rPr>
                        <a:t>£4,524</a:t>
                      </a:r>
                    </a:p>
                  </a:txBody>
                  <a:tcPr marL="108000" marR="9525" marT="9525" marB="36000" anchor="b"/>
                </a:tc>
                <a:extLst>
                  <a:ext uri="{0D108BD9-81ED-4DB2-BD59-A6C34878D82A}">
                    <a16:rowId xmlns:a16="http://schemas.microsoft.com/office/drawing/2014/main" val="957279773"/>
                  </a:ext>
                </a:extLst>
              </a:tr>
            </a:tbl>
          </a:graphicData>
        </a:graphic>
      </p:graphicFrame>
    </p:spTree>
    <p:extLst>
      <p:ext uri="{BB962C8B-B14F-4D97-AF65-F5344CB8AC3E}">
        <p14:creationId xmlns:p14="http://schemas.microsoft.com/office/powerpoint/2010/main" val="1655738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F4BB-BC6B-43BF-8B8A-9CBD0C8F2F09}"/>
              </a:ext>
            </a:extLst>
          </p:cNvPr>
          <p:cNvSpPr>
            <a:spLocks noGrp="1"/>
          </p:cNvSpPr>
          <p:nvPr>
            <p:ph type="title"/>
          </p:nvPr>
        </p:nvSpPr>
        <p:spPr/>
        <p:txBody>
          <a:bodyPr/>
          <a:lstStyle/>
          <a:p>
            <a:r>
              <a:rPr lang="en-GB" dirty="0"/>
              <a:t>Extra help</a:t>
            </a:r>
          </a:p>
        </p:txBody>
      </p:sp>
      <p:sp>
        <p:nvSpPr>
          <p:cNvPr id="3" name="Content Placeholder 2">
            <a:extLst>
              <a:ext uri="{FF2B5EF4-FFF2-40B4-BE49-F238E27FC236}">
                <a16:creationId xmlns:a16="http://schemas.microsoft.com/office/drawing/2014/main" id="{4DDE96B3-81CB-4EE4-B6C0-8C48EA86A902}"/>
              </a:ext>
            </a:extLst>
          </p:cNvPr>
          <p:cNvSpPr>
            <a:spLocks noGrp="1"/>
          </p:cNvSpPr>
          <p:nvPr>
            <p:ph idx="1"/>
          </p:nvPr>
        </p:nvSpPr>
        <p:spPr/>
        <p:txBody>
          <a:bodyPr/>
          <a:lstStyle/>
          <a:p>
            <a:pPr marL="0" marR="0" lvl="0" indent="0" algn="l" defTabSz="914400" rtl="0" eaLnBrk="1" fontAlgn="auto" latinLnBrk="0" hangingPunct="1">
              <a:lnSpc>
                <a:spcPct val="150000"/>
              </a:lnSpc>
              <a:spcBef>
                <a:spcPts val="1000"/>
              </a:spcBef>
              <a:spcAft>
                <a:spcPts val="0"/>
              </a:spcAft>
              <a:buClrTx/>
              <a:buSzTx/>
              <a:buFont typeface="Wingdings" pitchFamily="2" charset="2"/>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 might be able to get extra money if you:</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dirty="0">
                <a:solidFill>
                  <a:prstClr val="white"/>
                </a:solidFill>
              </a:rPr>
              <a:t>a</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 under 25, have no contact with parents and support yourself</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have a health problem, disability or learning difficulty.</a:t>
            </a:r>
          </a:p>
          <a:p>
            <a:pPr marL="0" indent="0">
              <a:buNone/>
            </a:pPr>
            <a:endParaRPr lang="en-GB" dirty="0"/>
          </a:p>
        </p:txBody>
      </p:sp>
    </p:spTree>
    <p:extLst>
      <p:ext uri="{BB962C8B-B14F-4D97-AF65-F5344CB8AC3E}">
        <p14:creationId xmlns:p14="http://schemas.microsoft.com/office/powerpoint/2010/main" val="3230462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9F4814-9C60-4F12-A114-37311572A7DF}"/>
              </a:ext>
            </a:extLst>
          </p:cNvPr>
          <p:cNvSpPr>
            <a:spLocks noGrp="1"/>
          </p:cNvSpPr>
          <p:nvPr>
            <p:ph type="title"/>
          </p:nvPr>
        </p:nvSpPr>
        <p:spPr>
          <a:xfrm>
            <a:off x="797144" y="365126"/>
            <a:ext cx="10597710" cy="1325563"/>
          </a:xfrm>
        </p:spPr>
        <p:txBody>
          <a:bodyPr>
            <a:normAutofit/>
          </a:bodyPr>
          <a:lstStyle/>
          <a:p>
            <a:pPr algn="ctr"/>
            <a:r>
              <a:rPr lang="en-US" sz="3600" dirty="0">
                <a:latin typeface="Arial" charset="0"/>
                <a:ea typeface="Arial" charset="0"/>
                <a:cs typeface="Arial" charset="0"/>
              </a:rPr>
              <a:t>Sources of income: universities</a:t>
            </a:r>
            <a:endParaRPr lang="en-GB" sz="3600" dirty="0"/>
          </a:p>
        </p:txBody>
      </p:sp>
      <p:graphicFrame>
        <p:nvGraphicFramePr>
          <p:cNvPr id="6" name="Table 7">
            <a:extLst>
              <a:ext uri="{FF2B5EF4-FFF2-40B4-BE49-F238E27FC236}">
                <a16:creationId xmlns:a16="http://schemas.microsoft.com/office/drawing/2014/main" id="{AD50E526-8E8E-4FF5-B49E-6C1A71530B56}"/>
              </a:ext>
            </a:extLst>
          </p:cNvPr>
          <p:cNvGraphicFramePr>
            <a:graphicFrameLocks noGrp="1"/>
          </p:cNvGraphicFramePr>
          <p:nvPr>
            <p:extLst>
              <p:ext uri="{D42A27DB-BD31-4B8C-83A1-F6EECF244321}">
                <p14:modId xmlns:p14="http://schemas.microsoft.com/office/powerpoint/2010/main" val="1538044571"/>
              </p:ext>
            </p:extLst>
          </p:nvPr>
        </p:nvGraphicFramePr>
        <p:xfrm>
          <a:off x="797144" y="1993849"/>
          <a:ext cx="10597711" cy="2547135"/>
        </p:xfrm>
        <a:graphic>
          <a:graphicData uri="http://schemas.openxmlformats.org/drawingml/2006/table">
            <a:tbl>
              <a:tblPr firstRow="1" bandRow="1">
                <a:tableStyleId>{5940675A-B579-460E-94D1-54222C63F5DA}</a:tableStyleId>
              </a:tblPr>
              <a:tblGrid>
                <a:gridCol w="1901669">
                  <a:extLst>
                    <a:ext uri="{9D8B030D-6E8A-4147-A177-3AD203B41FA5}">
                      <a16:colId xmlns:a16="http://schemas.microsoft.com/office/drawing/2014/main" val="1617226197"/>
                    </a:ext>
                  </a:extLst>
                </a:gridCol>
                <a:gridCol w="1682687">
                  <a:extLst>
                    <a:ext uri="{9D8B030D-6E8A-4147-A177-3AD203B41FA5}">
                      <a16:colId xmlns:a16="http://schemas.microsoft.com/office/drawing/2014/main" val="3697693847"/>
                    </a:ext>
                  </a:extLst>
                </a:gridCol>
                <a:gridCol w="1733550">
                  <a:extLst>
                    <a:ext uri="{9D8B030D-6E8A-4147-A177-3AD203B41FA5}">
                      <a16:colId xmlns:a16="http://schemas.microsoft.com/office/drawing/2014/main" val="301777925"/>
                    </a:ext>
                  </a:extLst>
                </a:gridCol>
                <a:gridCol w="1657353">
                  <a:extLst>
                    <a:ext uri="{9D8B030D-6E8A-4147-A177-3AD203B41FA5}">
                      <a16:colId xmlns:a16="http://schemas.microsoft.com/office/drawing/2014/main" val="534535568"/>
                    </a:ext>
                  </a:extLst>
                </a:gridCol>
                <a:gridCol w="1752597">
                  <a:extLst>
                    <a:ext uri="{9D8B030D-6E8A-4147-A177-3AD203B41FA5}">
                      <a16:colId xmlns:a16="http://schemas.microsoft.com/office/drawing/2014/main" val="782244040"/>
                    </a:ext>
                  </a:extLst>
                </a:gridCol>
                <a:gridCol w="1869855">
                  <a:extLst>
                    <a:ext uri="{9D8B030D-6E8A-4147-A177-3AD203B41FA5}">
                      <a16:colId xmlns:a16="http://schemas.microsoft.com/office/drawing/2014/main" val="345000456"/>
                    </a:ext>
                  </a:extLst>
                </a:gridCol>
              </a:tblGrid>
              <a:tr h="370840">
                <a:tc>
                  <a:txBody>
                    <a:bodyPr/>
                    <a:lstStyle/>
                    <a:p>
                      <a:pPr marL="108000" algn="l" fontAlgn="b"/>
                      <a:r>
                        <a:rPr lang="en-GB" sz="2400" b="1" i="0" u="none" strike="noStrike" dirty="0">
                          <a:solidFill>
                            <a:srgbClr val="000000"/>
                          </a:solidFill>
                          <a:effectLst/>
                          <a:latin typeface="Calibri" panose="020F0502020204030204" pitchFamily="34" charset="0"/>
                        </a:rPr>
                        <a:t>Type of funding</a:t>
                      </a:r>
                    </a:p>
                  </a:txBody>
                  <a:tcPr marL="9525" marR="9525" marT="9525" marB="108000" anchor="b"/>
                </a:tc>
                <a:tc>
                  <a:txBody>
                    <a:bodyPr/>
                    <a:lstStyle/>
                    <a:p>
                      <a:pPr marL="108000" algn="l" fontAlgn="b"/>
                      <a:r>
                        <a:rPr lang="en-GB" sz="2400" b="1" i="0" u="none" strike="noStrike" dirty="0">
                          <a:solidFill>
                            <a:srgbClr val="000000"/>
                          </a:solidFill>
                          <a:effectLst/>
                          <a:latin typeface="Calibri" panose="020F0502020204030204" pitchFamily="34" charset="0"/>
                        </a:rPr>
                        <a:t>Amount </a:t>
                      </a:r>
                    </a:p>
                    <a:p>
                      <a:pPr marL="108000" algn="l" fontAlgn="b"/>
                      <a:r>
                        <a:rPr lang="en-GB" sz="2400" b="1" i="0" u="none" strike="noStrike" dirty="0">
                          <a:solidFill>
                            <a:srgbClr val="000000"/>
                          </a:solidFill>
                          <a:effectLst/>
                          <a:latin typeface="Calibri" panose="020F0502020204030204" pitchFamily="34" charset="0"/>
                        </a:rPr>
                        <a:t>(per year)</a:t>
                      </a:r>
                    </a:p>
                  </a:txBody>
                  <a:tcPr marL="9525" marR="9525" marT="9525" marB="108000" anchor="b"/>
                </a:tc>
                <a:tc>
                  <a:txBody>
                    <a:bodyPr/>
                    <a:lstStyle/>
                    <a:p>
                      <a:pPr marL="108000" algn="l" fontAlgn="b"/>
                      <a:r>
                        <a:rPr lang="en-GB" sz="2400" b="1" i="0" u="none" strike="noStrike" dirty="0">
                          <a:solidFill>
                            <a:srgbClr val="000000"/>
                          </a:solidFill>
                          <a:effectLst/>
                          <a:latin typeface="Calibri" panose="020F0502020204030204" pitchFamily="34" charset="0"/>
                        </a:rPr>
                        <a:t>Repayable</a:t>
                      </a:r>
                    </a:p>
                  </a:txBody>
                  <a:tcPr marL="9525" marR="9525" marT="9525" marB="108000" anchor="b"/>
                </a:tc>
                <a:tc>
                  <a:txBody>
                    <a:bodyPr/>
                    <a:lstStyle/>
                    <a:p>
                      <a:pPr marL="108000" algn="l" fontAlgn="b"/>
                      <a:r>
                        <a:rPr lang="en-GB" sz="2400" b="1" i="0" u="none" strike="noStrike" dirty="0">
                          <a:solidFill>
                            <a:srgbClr val="000000"/>
                          </a:solidFill>
                          <a:effectLst/>
                          <a:latin typeface="Calibri" panose="020F0502020204030204" pitchFamily="34" charset="0"/>
                        </a:rPr>
                        <a:t>Non-repayable</a:t>
                      </a:r>
                    </a:p>
                  </a:txBody>
                  <a:tcPr marL="9525" marR="9525" marT="9525" marB="108000" anchor="b"/>
                </a:tc>
                <a:tc>
                  <a:txBody>
                    <a:bodyPr/>
                    <a:lstStyle/>
                    <a:p>
                      <a:pPr marL="108000" algn="l" fontAlgn="b"/>
                      <a:r>
                        <a:rPr lang="en-GB" sz="2400" b="1" i="0" u="none" strike="noStrike" dirty="0">
                          <a:solidFill>
                            <a:srgbClr val="000000"/>
                          </a:solidFill>
                          <a:effectLst/>
                          <a:latin typeface="Calibri" panose="020F0502020204030204" pitchFamily="34" charset="0"/>
                        </a:rPr>
                        <a:t>Means-tested</a:t>
                      </a:r>
                    </a:p>
                  </a:txBody>
                  <a:tcPr marL="9525" marR="9525" marT="9525" marB="108000" anchor="b"/>
                </a:tc>
                <a:tc>
                  <a:txBody>
                    <a:bodyPr/>
                    <a:lstStyle/>
                    <a:p>
                      <a:pPr marL="108000" algn="l" fontAlgn="b"/>
                      <a:r>
                        <a:rPr lang="en-GB" sz="2400" b="1" i="0" u="none" strike="noStrike" dirty="0">
                          <a:solidFill>
                            <a:srgbClr val="000000"/>
                          </a:solidFill>
                          <a:effectLst/>
                          <a:latin typeface="Calibri" panose="020F0502020204030204" pitchFamily="34" charset="0"/>
                        </a:rPr>
                        <a:t>Non-means-tested</a:t>
                      </a:r>
                    </a:p>
                  </a:txBody>
                  <a:tcPr marL="9525" marR="9525" marT="9525" marB="108000" anchor="b"/>
                </a:tc>
                <a:extLst>
                  <a:ext uri="{0D108BD9-81ED-4DB2-BD59-A6C34878D82A}">
                    <a16:rowId xmlns:a16="http://schemas.microsoft.com/office/drawing/2014/main" val="2412968873"/>
                  </a:ext>
                </a:extLst>
              </a:tr>
              <a:tr h="370840">
                <a:tc>
                  <a:txBody>
                    <a:bodyPr/>
                    <a:lstStyle/>
                    <a:p>
                      <a:pPr marL="108000" algn="l" fontAlgn="b"/>
                      <a:r>
                        <a:rPr lang="en-GB" sz="2400" b="0" i="0" u="none" strike="noStrike" dirty="0">
                          <a:solidFill>
                            <a:srgbClr val="000000"/>
                          </a:solidFill>
                          <a:effectLst/>
                          <a:latin typeface="Calibri" panose="020F0502020204030204" pitchFamily="34" charset="0"/>
                        </a:rPr>
                        <a:t>Fee waivers and bursaries</a:t>
                      </a:r>
                    </a:p>
                  </a:txBody>
                  <a:tcPr marL="9525" marR="9525" marT="9525" marB="108000" anchor="b"/>
                </a:tc>
                <a:tc>
                  <a:txBody>
                    <a:bodyPr/>
                    <a:lstStyle/>
                    <a:p>
                      <a:pPr marL="108000" algn="l" fontAlgn="b"/>
                      <a:r>
                        <a:rPr lang="en-GB" sz="2400" b="0" i="0" u="none" strike="noStrike" dirty="0">
                          <a:solidFill>
                            <a:srgbClr val="000000"/>
                          </a:solidFill>
                          <a:effectLst/>
                          <a:latin typeface="Calibri" panose="020F0502020204030204" pitchFamily="34" charset="0"/>
                        </a:rPr>
                        <a:t>Varies</a:t>
                      </a:r>
                    </a:p>
                  </a:txBody>
                  <a:tcPr marL="9525" marR="9525" marT="9525" marB="108000" anchor="b"/>
                </a:tc>
                <a:tc>
                  <a:txBody>
                    <a:bodyPr/>
                    <a:lstStyle/>
                    <a:p>
                      <a:pPr marL="108000" algn="l" fontAlgn="b"/>
                      <a:endParaRPr lang="en-GB" sz="2400" b="0" i="0" u="none" strike="noStrike" dirty="0">
                        <a:solidFill>
                          <a:srgbClr val="000000"/>
                        </a:solidFill>
                        <a:effectLst/>
                        <a:latin typeface="Wingdings" panose="05000000000000000000" pitchFamily="2" charset="2"/>
                      </a:endParaRPr>
                    </a:p>
                  </a:txBody>
                  <a:tcPr marL="9525" marR="9525" marT="9525" marB="108000" anchor="b"/>
                </a:tc>
                <a:tc>
                  <a:txBody>
                    <a:bodyPr/>
                    <a:lstStyle/>
                    <a:p>
                      <a:pPr marL="108000" algn="l" fontAlgn="b"/>
                      <a:r>
                        <a:rPr lang="en-GB" sz="2400" b="0" i="0" u="none" strike="noStrike" dirty="0">
                          <a:solidFill>
                            <a:srgbClr val="000000"/>
                          </a:solidFill>
                          <a:effectLst/>
                          <a:latin typeface="Wingdings" panose="05000000000000000000" pitchFamily="2" charset="2"/>
                          <a:sym typeface="Wingdings" panose="05000000000000000000" pitchFamily="2" charset="2"/>
                        </a:rPr>
                        <a:t></a:t>
                      </a:r>
                      <a:endParaRPr lang="en-GB" sz="2400" b="0" i="0" u="none" strike="noStrike" dirty="0">
                        <a:solidFill>
                          <a:srgbClr val="000000"/>
                        </a:solidFill>
                        <a:effectLst/>
                        <a:latin typeface="Wingdings" panose="05000000000000000000" pitchFamily="2" charset="2"/>
                      </a:endParaRPr>
                    </a:p>
                  </a:txBody>
                  <a:tcPr marL="9525" marR="9525" marT="9525" marB="108000" anchor="b"/>
                </a:tc>
                <a:tc>
                  <a:txBody>
                    <a:bodyPr/>
                    <a:lstStyle/>
                    <a:p>
                      <a:pPr marL="108000" marR="0" lvl="0" indent="0" algn="l" defTabSz="914400" rtl="0" eaLnBrk="1" fontAlgn="b" latinLnBrk="0" hangingPunct="1">
                        <a:lnSpc>
                          <a:spcPct val="100000"/>
                        </a:lnSpc>
                        <a:spcBef>
                          <a:spcPts val="0"/>
                        </a:spcBef>
                        <a:spcAft>
                          <a:spcPts val="0"/>
                        </a:spcAft>
                        <a:buClrTx/>
                        <a:buSzTx/>
                        <a:buFontTx/>
                        <a:buNone/>
                        <a:tabLst/>
                        <a:defRPr/>
                      </a:pPr>
                      <a:endParaRPr lang="en-GB" sz="2400" b="0" i="0" u="none" strike="noStrike" dirty="0">
                        <a:solidFill>
                          <a:srgbClr val="000000"/>
                        </a:solidFill>
                        <a:effectLst/>
                        <a:latin typeface="Wingdings" panose="05000000000000000000" pitchFamily="2" charset="2"/>
                        <a:sym typeface="Wingdings" panose="05000000000000000000" pitchFamily="2" charset="2"/>
                      </a:endParaRPr>
                    </a:p>
                    <a:p>
                      <a:pPr marL="108000" marR="0" lvl="0" indent="0" algn="l" defTabSz="914400" rtl="0" eaLnBrk="1" fontAlgn="b" latinLnBrk="0" hangingPunct="1">
                        <a:lnSpc>
                          <a:spcPct val="100000"/>
                        </a:lnSpc>
                        <a:spcBef>
                          <a:spcPts val="0"/>
                        </a:spcBef>
                        <a:spcAft>
                          <a:spcPts val="0"/>
                        </a:spcAft>
                        <a:buClrTx/>
                        <a:buSzTx/>
                        <a:buFontTx/>
                        <a:buNone/>
                        <a:tabLst/>
                        <a:defRPr/>
                      </a:pPr>
                      <a:r>
                        <a:rPr lang="en-GB" sz="2400" b="0" i="0" u="none" strike="noStrike" dirty="0">
                          <a:solidFill>
                            <a:srgbClr val="000000"/>
                          </a:solidFill>
                          <a:effectLst/>
                          <a:latin typeface="Wingdings" panose="05000000000000000000" pitchFamily="2" charset="2"/>
                          <a:sym typeface="Wingdings" panose="05000000000000000000" pitchFamily="2" charset="2"/>
                        </a:rPr>
                        <a:t></a:t>
                      </a:r>
                      <a:endParaRPr lang="en-GB" sz="2400" b="0" i="0" u="none" strike="noStrike" dirty="0">
                        <a:solidFill>
                          <a:srgbClr val="000000"/>
                        </a:solidFill>
                        <a:effectLst/>
                        <a:latin typeface="Wingdings" panose="05000000000000000000" pitchFamily="2" charset="2"/>
                      </a:endParaRPr>
                    </a:p>
                  </a:txBody>
                  <a:tcPr marL="9525" marR="9525" marT="9525" marB="108000" anchor="b"/>
                </a:tc>
                <a:tc>
                  <a:txBody>
                    <a:bodyPr/>
                    <a:lstStyle/>
                    <a:p>
                      <a:pPr marL="108000" algn="l" fontAlgn="b"/>
                      <a:endParaRPr lang="en-GB" sz="2400" b="0" i="0" u="none" strike="noStrike" dirty="0">
                        <a:solidFill>
                          <a:srgbClr val="000000"/>
                        </a:solidFill>
                        <a:effectLst/>
                        <a:latin typeface="Calibri" panose="020F0502020204030204" pitchFamily="34" charset="0"/>
                      </a:endParaRPr>
                    </a:p>
                  </a:txBody>
                  <a:tcPr marL="9525" marR="9525" marT="9525" marB="108000" anchor="b"/>
                </a:tc>
                <a:extLst>
                  <a:ext uri="{0D108BD9-81ED-4DB2-BD59-A6C34878D82A}">
                    <a16:rowId xmlns:a16="http://schemas.microsoft.com/office/drawing/2014/main" val="2772182869"/>
                  </a:ext>
                </a:extLst>
              </a:tr>
              <a:tr h="223203">
                <a:tc>
                  <a:txBody>
                    <a:bodyPr/>
                    <a:lstStyle/>
                    <a:p>
                      <a:pPr marL="108000" algn="l" fontAlgn="b"/>
                      <a:r>
                        <a:rPr lang="en-GB" sz="2400" b="0" i="0" u="none" strike="noStrike" dirty="0">
                          <a:solidFill>
                            <a:srgbClr val="000000"/>
                          </a:solidFill>
                          <a:effectLst/>
                          <a:latin typeface="Calibri" panose="020F0502020204030204" pitchFamily="34" charset="0"/>
                        </a:rPr>
                        <a:t>Scholarships/awards</a:t>
                      </a:r>
                    </a:p>
                  </a:txBody>
                  <a:tcPr marL="9525" marR="9525" marT="9525" marB="108000" anchor="b"/>
                </a:tc>
                <a:tc>
                  <a:txBody>
                    <a:bodyPr/>
                    <a:lstStyle/>
                    <a:p>
                      <a:pPr marL="108000" algn="l" fontAlgn="b"/>
                      <a:r>
                        <a:rPr lang="en-GB" sz="2400" b="0" i="0" u="none" strike="noStrike" dirty="0">
                          <a:solidFill>
                            <a:srgbClr val="000000"/>
                          </a:solidFill>
                          <a:effectLst/>
                          <a:latin typeface="Calibri" panose="020F0502020204030204" pitchFamily="34" charset="0"/>
                        </a:rPr>
                        <a:t>Varies</a:t>
                      </a:r>
                    </a:p>
                  </a:txBody>
                  <a:tcPr marL="9525" marR="9525" marT="9525" marB="108000" anchor="b"/>
                </a:tc>
                <a:tc>
                  <a:txBody>
                    <a:bodyPr/>
                    <a:lstStyle/>
                    <a:p>
                      <a:pPr marL="108000" algn="l" fontAlgn="b"/>
                      <a:endParaRPr lang="en-GB" sz="2400" b="0" i="0" u="none" strike="noStrike" dirty="0">
                        <a:solidFill>
                          <a:srgbClr val="000000"/>
                        </a:solidFill>
                        <a:effectLst/>
                        <a:latin typeface="Calibri" panose="020F0502020204030204" pitchFamily="34" charset="0"/>
                      </a:endParaRPr>
                    </a:p>
                  </a:txBody>
                  <a:tcPr marL="9525" marR="9525" marT="9525" marB="108000" anchor="b"/>
                </a:tc>
                <a:tc>
                  <a:txBody>
                    <a:bodyPr/>
                    <a:lstStyle/>
                    <a:p>
                      <a:pPr marL="108000" algn="l" fontAlgn="b"/>
                      <a:r>
                        <a:rPr lang="en-GB" sz="2400" b="0" i="0" u="none" strike="noStrike" dirty="0">
                          <a:solidFill>
                            <a:srgbClr val="000000"/>
                          </a:solidFill>
                          <a:effectLst/>
                          <a:latin typeface="Wingdings" panose="05000000000000000000" pitchFamily="2" charset="2"/>
                          <a:sym typeface="Wingdings" panose="05000000000000000000" pitchFamily="2" charset="2"/>
                        </a:rPr>
                        <a:t></a:t>
                      </a:r>
                      <a:endParaRPr lang="en-GB" sz="2400" b="0" i="0" u="none" strike="noStrike" dirty="0">
                        <a:solidFill>
                          <a:srgbClr val="000000"/>
                        </a:solidFill>
                        <a:effectLst/>
                        <a:latin typeface="Calibri" panose="020F0502020204030204" pitchFamily="34" charset="0"/>
                      </a:endParaRPr>
                    </a:p>
                  </a:txBody>
                  <a:tcPr marL="9525" marR="9525" marT="9525" marB="108000" anchor="b"/>
                </a:tc>
                <a:tc>
                  <a:txBody>
                    <a:bodyPr/>
                    <a:lstStyle/>
                    <a:p>
                      <a:pPr marL="108000" algn="l" fontAlgn="b"/>
                      <a:endParaRPr lang="en-GB" sz="2400" b="0" i="0" u="none" strike="noStrike" dirty="0">
                        <a:solidFill>
                          <a:srgbClr val="000000"/>
                        </a:solidFill>
                        <a:effectLst/>
                        <a:latin typeface="Calibri" panose="020F0502020204030204" pitchFamily="34" charset="0"/>
                      </a:endParaRPr>
                    </a:p>
                  </a:txBody>
                  <a:tcPr marL="9525" marR="9525" marT="9525" marB="108000" anchor="b"/>
                </a:tc>
                <a:tc>
                  <a:txBody>
                    <a:bodyPr/>
                    <a:lstStyle/>
                    <a:p>
                      <a:pPr marL="108000" algn="l" fontAlgn="b"/>
                      <a:r>
                        <a:rPr lang="en-GB" sz="2400" b="0" i="0" u="none" strike="noStrike" dirty="0">
                          <a:solidFill>
                            <a:srgbClr val="000000"/>
                          </a:solidFill>
                          <a:effectLst/>
                          <a:latin typeface="Wingdings" panose="05000000000000000000" pitchFamily="2" charset="2"/>
                          <a:sym typeface="Wingdings" panose="05000000000000000000" pitchFamily="2" charset="2"/>
                        </a:rPr>
                        <a:t></a:t>
                      </a:r>
                      <a:endParaRPr lang="en-GB" sz="2400" b="0" i="0" u="none" strike="noStrike" dirty="0">
                        <a:solidFill>
                          <a:srgbClr val="000000"/>
                        </a:solidFill>
                        <a:effectLst/>
                        <a:latin typeface="Calibri" panose="020F0502020204030204" pitchFamily="34" charset="0"/>
                      </a:endParaRPr>
                    </a:p>
                  </a:txBody>
                  <a:tcPr marL="9525" marR="9525" marT="9525" marB="108000" anchor="b"/>
                </a:tc>
                <a:extLst>
                  <a:ext uri="{0D108BD9-81ED-4DB2-BD59-A6C34878D82A}">
                    <a16:rowId xmlns:a16="http://schemas.microsoft.com/office/drawing/2014/main" val="1192738330"/>
                  </a:ext>
                </a:extLst>
              </a:tr>
            </a:tbl>
          </a:graphicData>
        </a:graphic>
      </p:graphicFrame>
    </p:spTree>
    <p:extLst>
      <p:ext uri="{BB962C8B-B14F-4D97-AF65-F5344CB8AC3E}">
        <p14:creationId xmlns:p14="http://schemas.microsoft.com/office/powerpoint/2010/main" val="2621726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E47DB124B348838B5FDEEAF20841" ma:contentTypeVersion="26" ma:contentTypeDescription="Create a new document." ma:contentTypeScope="" ma:versionID="0d9c43675280167fca6261ae01678ac9">
  <xsd:schema xmlns:xsd="http://www.w3.org/2001/XMLSchema" xmlns:xs="http://www.w3.org/2001/XMLSchema" xmlns:p="http://schemas.microsoft.com/office/2006/metadata/properties" xmlns:ns2="7c8ffda2-e859-4da4-be7b-d2f2920cd224" xmlns:ns3="a5e4e190-e79d-426d-9f33-ed8804dbe9a7" targetNamespace="http://schemas.microsoft.com/office/2006/metadata/properties" ma:root="true" ma:fieldsID="5626192bb4faae46f48d97cf0eb3c7d7" ns2:_="" ns3:_="">
    <xsd:import namespace="7c8ffda2-e859-4da4-be7b-d2f2920cd224"/>
    <xsd:import namespace="a5e4e190-e79d-426d-9f33-ed8804dbe9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Campus2" minOccurs="0"/>
                <xsd:element ref="ns2:Audience2" minOccurs="0"/>
                <xsd:element ref="ns2:App_x0020_Cycle2" minOccurs="0"/>
                <xsd:element ref="ns2:Last_x0020_audit_x0020__x0028_MM_x002f_YY_x0029_2" minOccurs="0"/>
                <xsd:element ref="ns2:Year2" minOccurs="0"/>
                <xsd:element ref="ns2:Doc_x0020_Type2" minOccurs="0"/>
                <xsd:element ref="ns2:Regio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ffda2-e859-4da4-be7b-d2f2920cd2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Campus2" ma:index="19" nillable="true" ma:displayName="Campus" ma:format="Dropdown" ma:internalName="Campus2">
      <xsd:complexType>
        <xsd:complexContent>
          <xsd:extension base="dms:MultiChoice">
            <xsd:sequence>
              <xsd:element name="Value" maxOccurs="unbounded" minOccurs="0" nillable="true">
                <xsd:simpleType>
                  <xsd:restriction base="dms:Choice">
                    <xsd:enumeration value="Streatham"/>
                    <xsd:enumeration value="St Lukes"/>
                    <xsd:enumeration value="Penryn"/>
                    <xsd:enumeration value="Truro"/>
                  </xsd:restriction>
                </xsd:simpleType>
              </xsd:element>
            </xsd:sequence>
          </xsd:extension>
        </xsd:complexContent>
      </xsd:complexType>
    </xsd:element>
    <xsd:element name="Audience2" ma:index="20" nillable="true" ma:displayName="Audience" ma:format="Dropdown" ma:internalName="Audience2">
      <xsd:complexType>
        <xsd:complexContent>
          <xsd:extension base="dms:MultiChoice">
            <xsd:sequence>
              <xsd:element name="Value" maxOccurs="unbounded" minOccurs="0" nillable="true">
                <xsd:simpleType>
                  <xsd:restriction base="dms:Choice">
                    <xsd:enumeration value="KS3"/>
                    <xsd:enumeration value="KS4"/>
                    <xsd:enumeration value="KS5"/>
                    <xsd:enumeration value="Parent/Guardian"/>
                    <xsd:enumeration value="Teacher"/>
                    <xsd:enumeration value="Staff"/>
                    <xsd:enumeration value="MatureStudent"/>
                  </xsd:restriction>
                </xsd:simpleType>
              </xsd:element>
            </xsd:sequence>
          </xsd:extension>
        </xsd:complexContent>
      </xsd:complexType>
    </xsd:element>
    <xsd:element name="App_x0020_Cycle2" ma:index="21" nillable="true" ma:displayName="App_Cycle" ma:format="Dropdown" ma:internalName="App_x0020_Cycle2">
      <xsd:complexType>
        <xsd:complexContent>
          <xsd:extension base="dms:MultiChoice">
            <xsd:sequence>
              <xsd:element name="Value" maxOccurs="unbounded" minOccurs="0" nillable="true">
                <xsd:simpleType>
                  <xsd:restriction base="dms:Choice">
                    <xsd:enumeration value="2017/18"/>
                    <xsd:enumeration value="2018/19"/>
                    <xsd:enumeration value="2019/20"/>
                    <xsd:enumeration value="2020/21"/>
                    <xsd:enumeration value="2021/22"/>
                    <xsd:enumeration value="2022/23"/>
                    <xsd:enumeration value="2023/24"/>
                  </xsd:restriction>
                </xsd:simpleType>
              </xsd:element>
            </xsd:sequence>
          </xsd:extension>
        </xsd:complexContent>
      </xsd:complexType>
    </xsd:element>
    <xsd:element name="Last_x0020_audit_x0020__x0028_MM_x002f_YY_x0029_2" ma:index="22" nillable="true" ma:displayName="Last_Audit(MM/YY)" ma:internalName="Last_x0020_audit_x0020__x0028_MM_x002f_YY_x0029_2">
      <xsd:simpleType>
        <xsd:restriction base="dms:Text">
          <xsd:maxLength value="255"/>
        </xsd:restriction>
      </xsd:simpleType>
    </xsd:element>
    <xsd:element name="Year2" ma:index="23" nillable="true" ma:displayName="Year" ma:format="Dropdown" ma:internalName="Year2">
      <xsd:complexType>
        <xsd:complexContent>
          <xsd:extension base="dms:MultiChoice">
            <xsd:sequence>
              <xsd:element name="Value" maxOccurs="unbounded" minOccurs="0" nillable="true">
                <xsd:simpleType>
                  <xsd:restriction base="dms:Choice">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sequence>
          </xsd:extension>
        </xsd:complexContent>
      </xsd:complexType>
    </xsd:element>
    <xsd:element name="Doc_x0020_Type2" ma:index="24" nillable="true" ma:displayName="Doc_Type" ma:format="Dropdown" ma:internalName="Doc_x0020_Type2">
      <xsd:complexType>
        <xsd:complexContent>
          <xsd:extension base="dms:MultiChoice">
            <xsd:sequence>
              <xsd:element name="Value" maxOccurs="unbounded" minOccurs="0" nillable="true">
                <xsd:simpleType>
                  <xsd:restriction base="dms:Choice">
                    <xsd:enumeration value="Flyer"/>
                    <xsd:enumeration value="PPT"/>
                    <xsd:enumeration value="Spreadsheet"/>
                    <xsd:enumeration value="Finance"/>
                    <xsd:enumeration value="MeetingNotes"/>
                    <xsd:enumeration value="Agenda"/>
                    <xsd:enumeration value="Film"/>
                    <xsd:enumeration value="FAQ"/>
                    <xsd:enumeration value="Plan"/>
                    <xsd:enumeration value="Handout"/>
                    <xsd:enumeration value="Banner"/>
                    <xsd:enumeration value="Logo"/>
                  </xsd:restriction>
                </xsd:simpleType>
              </xsd:element>
            </xsd:sequence>
          </xsd:extension>
        </xsd:complexContent>
      </xsd:complexType>
    </xsd:element>
    <xsd:element name="Region" ma:index="25" nillable="true" ma:displayName="Region" ma:format="Dropdown" ma:internalName="Region">
      <xsd:simpleType>
        <xsd:restriction base="dms:Choice">
          <xsd:enumeration value="SW1"/>
          <xsd:enumeration value="SW2"/>
          <xsd:enumeration value="East+"/>
          <xsd:enumeration value="SouthEast"/>
          <xsd:enumeration value="London"/>
          <xsd:enumeration value="Midlands"/>
          <xsd:enumeration value="Other"/>
          <xsd:enumeration value="All"/>
        </xsd:restriction>
      </xsd:simpleType>
    </xsd:element>
    <xsd:element name="MediaServiceLocation" ma:index="26" nillable="true" ma:displayName="Location" ma:internalName="MediaServiceLocation" ma:readOnly="true">
      <xsd:simpleType>
        <xsd:restriction base="dms:Text"/>
      </xsd:simpleType>
    </xsd:element>
    <xsd:element name="MediaLengthInSeconds" ma:index="2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5e4e190-e79d-426d-9f33-ed8804dbe9a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mpus2 xmlns="7c8ffda2-e859-4da4-be7b-d2f2920cd224">
      <Value>Streatham</Value>
      <Value>St Lukes</Value>
      <Value>Penryn</Value>
    </Campus2>
    <Audience2 xmlns="7c8ffda2-e859-4da4-be7b-d2f2920cd224">
      <Value>KS5</Value>
    </Audience2>
    <App_x0020_Cycle2 xmlns="7c8ffda2-e859-4da4-be7b-d2f2920cd224" xsi:nil="true"/>
    <Last_x0020_audit_x0020__x0028_MM_x002f_YY_x0029_2 xmlns="7c8ffda2-e859-4da4-be7b-d2f2920cd224">01/22</Last_x0020_audit_x0020__x0028_MM_x002f_YY_x0029_2>
    <Region xmlns="7c8ffda2-e859-4da4-be7b-d2f2920cd224">All</Region>
    <Doc_x0020_Type2 xmlns="7c8ffda2-e859-4da4-be7b-d2f2920cd224">
      <Value>PPT</Value>
    </Doc_x0020_Type2>
    <Year2 xmlns="7c8ffda2-e859-4da4-be7b-d2f2920cd224">
      <Value>2022</Value>
    </Year2>
    <SharedWithUsers xmlns="a5e4e190-e79d-426d-9f33-ed8804dbe9a7">
      <UserInfo>
        <DisplayName>Robertson, Miranda</DisplayName>
        <AccountId>99</AccountId>
        <AccountType/>
      </UserInfo>
      <UserInfo>
        <DisplayName>Favre, Alice</DisplayName>
        <AccountId>91</AccountId>
        <AccountType/>
      </UserInfo>
      <UserInfo>
        <DisplayName>Reason, Lucy</DisplayName>
        <AccountId>110</AccountId>
        <AccountType/>
      </UserInfo>
      <UserInfo>
        <DisplayName>Perren Smart, Frankie</DisplayName>
        <AccountId>111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AF3196-736F-4AF9-B471-60C71B6B71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8ffda2-e859-4da4-be7b-d2f2920cd224"/>
    <ds:schemaRef ds:uri="a5e4e190-e79d-426d-9f33-ed8804dbe9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F5CF43-8B55-4619-BA76-C7699C1D21C1}">
  <ds:schemaRefs>
    <ds:schemaRef ds:uri="http://purl.org/dc/dcmitype/"/>
    <ds:schemaRef ds:uri="7c8ffda2-e859-4da4-be7b-d2f2920cd224"/>
    <ds:schemaRef ds:uri="http://www.w3.org/XML/1998/namespace"/>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a5e4e190-e79d-426d-9f33-ed8804dbe9a7"/>
  </ds:schemaRefs>
</ds:datastoreItem>
</file>

<file path=customXml/itemProps3.xml><?xml version="1.0" encoding="utf-8"?>
<ds:datastoreItem xmlns:ds="http://schemas.openxmlformats.org/officeDocument/2006/customXml" ds:itemID="{57323FE4-F008-4B9A-9555-4A548D8D45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1202</TotalTime>
  <Words>3384</Words>
  <Application>Microsoft Office PowerPoint</Application>
  <PresentationFormat>Widescreen</PresentationFormat>
  <Paragraphs>326</Paragraphs>
  <Slides>17</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Calibri Light</vt:lpstr>
      <vt:lpstr>Comfortaa</vt:lpstr>
      <vt:lpstr>gill-sans-nova</vt:lpstr>
      <vt:lpstr>nta</vt:lpstr>
      <vt:lpstr>Wingdings</vt:lpstr>
      <vt:lpstr>Office Theme</vt:lpstr>
      <vt:lpstr>1_Office Theme</vt:lpstr>
      <vt:lpstr>PowerPoint Presentation</vt:lpstr>
      <vt:lpstr>In this session, we’re going to look at:</vt:lpstr>
      <vt:lpstr>Tuition fees</vt:lpstr>
      <vt:lpstr>Living costs (self-catered accommodation) </vt:lpstr>
      <vt:lpstr>Living costs (catered accommodation) </vt:lpstr>
      <vt:lpstr>Sources of income: government</vt:lpstr>
      <vt:lpstr>Maintenance loan and household income</vt:lpstr>
      <vt:lpstr>Extra help</vt:lpstr>
      <vt:lpstr>Sources of income: universities</vt:lpstr>
      <vt:lpstr>The Access to Exeter Bursary</vt:lpstr>
      <vt:lpstr>Other support from the University of Exeter</vt:lpstr>
      <vt:lpstr>Other sources of income</vt:lpstr>
      <vt:lpstr>How and when to apply for financial support</vt:lpstr>
      <vt:lpstr>Paying back your government loans</vt:lpstr>
      <vt:lpstr>Sources of information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dgillman</cp:lastModifiedBy>
  <cp:revision>7</cp:revision>
  <dcterms:created xsi:type="dcterms:W3CDTF">2019-05-24T14:38:54Z</dcterms:created>
  <dcterms:modified xsi:type="dcterms:W3CDTF">2022-03-03T17:40:27Z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0x0101000551E47DB124B348838B5FDEEAF20841</vt:lpwstr>
  </property>
</Properties>
</file>