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5" d="100"/>
          <a:sy n="115" d="100"/>
        </p:scale>
        <p:origin x="372"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62E098E-303A-420E-AAA3-F2D01084ED4B}"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F421BB-55F2-440C-B3C1-A7DBEEA8EDA8}" type="slidenum">
              <a:rPr lang="en-GB" smtClean="0"/>
              <a:t>‹#›</a:t>
            </a:fld>
            <a:endParaRPr lang="en-GB"/>
          </a:p>
        </p:txBody>
      </p:sp>
    </p:spTree>
    <p:extLst>
      <p:ext uri="{BB962C8B-B14F-4D97-AF65-F5344CB8AC3E}">
        <p14:creationId xmlns:p14="http://schemas.microsoft.com/office/powerpoint/2010/main" val="1687405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62E098E-303A-420E-AAA3-F2D01084ED4B}"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F421BB-55F2-440C-B3C1-A7DBEEA8EDA8}" type="slidenum">
              <a:rPr lang="en-GB" smtClean="0"/>
              <a:t>‹#›</a:t>
            </a:fld>
            <a:endParaRPr lang="en-GB"/>
          </a:p>
        </p:txBody>
      </p:sp>
    </p:spTree>
    <p:extLst>
      <p:ext uri="{BB962C8B-B14F-4D97-AF65-F5344CB8AC3E}">
        <p14:creationId xmlns:p14="http://schemas.microsoft.com/office/powerpoint/2010/main" val="4066820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62E098E-303A-420E-AAA3-F2D01084ED4B}"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F421BB-55F2-440C-B3C1-A7DBEEA8EDA8}" type="slidenum">
              <a:rPr lang="en-GB" smtClean="0"/>
              <a:t>‹#›</a:t>
            </a:fld>
            <a:endParaRPr lang="en-GB"/>
          </a:p>
        </p:txBody>
      </p:sp>
    </p:spTree>
    <p:extLst>
      <p:ext uri="{BB962C8B-B14F-4D97-AF65-F5344CB8AC3E}">
        <p14:creationId xmlns:p14="http://schemas.microsoft.com/office/powerpoint/2010/main" val="2404625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62E098E-303A-420E-AAA3-F2D01084ED4B}"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F421BB-55F2-440C-B3C1-A7DBEEA8EDA8}" type="slidenum">
              <a:rPr lang="en-GB" smtClean="0"/>
              <a:t>‹#›</a:t>
            </a:fld>
            <a:endParaRPr lang="en-GB"/>
          </a:p>
        </p:txBody>
      </p:sp>
    </p:spTree>
    <p:extLst>
      <p:ext uri="{BB962C8B-B14F-4D97-AF65-F5344CB8AC3E}">
        <p14:creationId xmlns:p14="http://schemas.microsoft.com/office/powerpoint/2010/main" val="1584556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62E098E-303A-420E-AAA3-F2D01084ED4B}"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F421BB-55F2-440C-B3C1-A7DBEEA8EDA8}" type="slidenum">
              <a:rPr lang="en-GB" smtClean="0"/>
              <a:t>‹#›</a:t>
            </a:fld>
            <a:endParaRPr lang="en-GB"/>
          </a:p>
        </p:txBody>
      </p:sp>
    </p:spTree>
    <p:extLst>
      <p:ext uri="{BB962C8B-B14F-4D97-AF65-F5344CB8AC3E}">
        <p14:creationId xmlns:p14="http://schemas.microsoft.com/office/powerpoint/2010/main" val="4089461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62E098E-303A-420E-AAA3-F2D01084ED4B}" type="datetimeFigureOut">
              <a:rPr lang="en-GB" smtClean="0"/>
              <a:t>10/07/2019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F421BB-55F2-440C-B3C1-A7DBEEA8EDA8}" type="slidenum">
              <a:rPr lang="en-GB" smtClean="0"/>
              <a:t>‹#›</a:t>
            </a:fld>
            <a:endParaRPr lang="en-GB"/>
          </a:p>
        </p:txBody>
      </p:sp>
    </p:spTree>
    <p:extLst>
      <p:ext uri="{BB962C8B-B14F-4D97-AF65-F5344CB8AC3E}">
        <p14:creationId xmlns:p14="http://schemas.microsoft.com/office/powerpoint/2010/main" val="1926122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62E098E-303A-420E-AAA3-F2D01084ED4B}" type="datetimeFigureOut">
              <a:rPr lang="en-GB" smtClean="0"/>
              <a:t>10/07/2019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8F421BB-55F2-440C-B3C1-A7DBEEA8EDA8}" type="slidenum">
              <a:rPr lang="en-GB" smtClean="0"/>
              <a:t>‹#›</a:t>
            </a:fld>
            <a:endParaRPr lang="en-GB"/>
          </a:p>
        </p:txBody>
      </p:sp>
    </p:spTree>
    <p:extLst>
      <p:ext uri="{BB962C8B-B14F-4D97-AF65-F5344CB8AC3E}">
        <p14:creationId xmlns:p14="http://schemas.microsoft.com/office/powerpoint/2010/main" val="3069629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62E098E-303A-420E-AAA3-F2D01084ED4B}" type="datetimeFigureOut">
              <a:rPr lang="en-GB" smtClean="0"/>
              <a:t>10/07/2019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8F421BB-55F2-440C-B3C1-A7DBEEA8EDA8}" type="slidenum">
              <a:rPr lang="en-GB" smtClean="0"/>
              <a:t>‹#›</a:t>
            </a:fld>
            <a:endParaRPr lang="en-GB"/>
          </a:p>
        </p:txBody>
      </p:sp>
    </p:spTree>
    <p:extLst>
      <p:ext uri="{BB962C8B-B14F-4D97-AF65-F5344CB8AC3E}">
        <p14:creationId xmlns:p14="http://schemas.microsoft.com/office/powerpoint/2010/main" val="3291205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2E098E-303A-420E-AAA3-F2D01084ED4B}" type="datetimeFigureOut">
              <a:rPr lang="en-GB" smtClean="0"/>
              <a:t>10/07/2019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8F421BB-55F2-440C-B3C1-A7DBEEA8EDA8}" type="slidenum">
              <a:rPr lang="en-GB" smtClean="0"/>
              <a:t>‹#›</a:t>
            </a:fld>
            <a:endParaRPr lang="en-GB"/>
          </a:p>
        </p:txBody>
      </p:sp>
    </p:spTree>
    <p:extLst>
      <p:ext uri="{BB962C8B-B14F-4D97-AF65-F5344CB8AC3E}">
        <p14:creationId xmlns:p14="http://schemas.microsoft.com/office/powerpoint/2010/main" val="3949404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62E098E-303A-420E-AAA3-F2D01084ED4B}" type="datetimeFigureOut">
              <a:rPr lang="en-GB" smtClean="0"/>
              <a:t>10/07/2019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F421BB-55F2-440C-B3C1-A7DBEEA8EDA8}" type="slidenum">
              <a:rPr lang="en-GB" smtClean="0"/>
              <a:t>‹#›</a:t>
            </a:fld>
            <a:endParaRPr lang="en-GB"/>
          </a:p>
        </p:txBody>
      </p:sp>
    </p:spTree>
    <p:extLst>
      <p:ext uri="{BB962C8B-B14F-4D97-AF65-F5344CB8AC3E}">
        <p14:creationId xmlns:p14="http://schemas.microsoft.com/office/powerpoint/2010/main" val="1976366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62E098E-303A-420E-AAA3-F2D01084ED4B}" type="datetimeFigureOut">
              <a:rPr lang="en-GB" smtClean="0"/>
              <a:t>10/07/2019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F421BB-55F2-440C-B3C1-A7DBEEA8EDA8}" type="slidenum">
              <a:rPr lang="en-GB" smtClean="0"/>
              <a:t>‹#›</a:t>
            </a:fld>
            <a:endParaRPr lang="en-GB"/>
          </a:p>
        </p:txBody>
      </p:sp>
    </p:spTree>
    <p:extLst>
      <p:ext uri="{BB962C8B-B14F-4D97-AF65-F5344CB8AC3E}">
        <p14:creationId xmlns:p14="http://schemas.microsoft.com/office/powerpoint/2010/main" val="1375662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2E098E-303A-420E-AAA3-F2D01084ED4B}" type="datetimeFigureOut">
              <a:rPr lang="en-GB" smtClean="0"/>
              <a:t>10/07/2019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421BB-55F2-440C-B3C1-A7DBEEA8EDA8}" type="slidenum">
              <a:rPr lang="en-GB" smtClean="0"/>
              <a:t>‹#›</a:t>
            </a:fld>
            <a:endParaRPr lang="en-GB"/>
          </a:p>
        </p:txBody>
      </p:sp>
    </p:spTree>
    <p:extLst>
      <p:ext uri="{BB962C8B-B14F-4D97-AF65-F5344CB8AC3E}">
        <p14:creationId xmlns:p14="http://schemas.microsoft.com/office/powerpoint/2010/main" val="4188015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8.jpg"/><Relationship Id="rId10" Type="http://schemas.openxmlformats.org/officeDocument/2006/relationships/image" Target="../media/image23.jpeg"/><Relationship Id="rId4" Type="http://schemas.openxmlformats.org/officeDocument/2006/relationships/image" Target="../media/image17.jpg"/><Relationship Id="rId9"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959417" y="5393055"/>
            <a:ext cx="6273165" cy="1464945"/>
            <a:chOff x="0" y="0"/>
            <a:chExt cx="6273331" cy="1465518"/>
          </a:xfrm>
        </p:grpSpPr>
        <p:pic>
          <p:nvPicPr>
            <p:cNvPr id="5" name="Picture 4"/>
            <p:cNvPicPr/>
            <p:nvPr/>
          </p:nvPicPr>
          <p:blipFill>
            <a:blip r:embed="rId2"/>
            <a:stretch>
              <a:fillRect/>
            </a:stretch>
          </p:blipFill>
          <p:spPr>
            <a:xfrm>
              <a:off x="5038471" y="25338"/>
              <a:ext cx="1234860" cy="1440180"/>
            </a:xfrm>
            <a:prstGeom prst="rect">
              <a:avLst/>
            </a:prstGeom>
          </p:spPr>
        </p:pic>
        <p:pic>
          <p:nvPicPr>
            <p:cNvPr id="6" name="Picture 5"/>
            <p:cNvPicPr/>
            <p:nvPr/>
          </p:nvPicPr>
          <p:blipFill>
            <a:blip r:embed="rId3"/>
            <a:stretch>
              <a:fillRect/>
            </a:stretch>
          </p:blipFill>
          <p:spPr>
            <a:xfrm>
              <a:off x="0" y="0"/>
              <a:ext cx="1115873" cy="1429385"/>
            </a:xfrm>
            <a:prstGeom prst="rect">
              <a:avLst/>
            </a:prstGeom>
          </p:spPr>
        </p:pic>
        <p:pic>
          <p:nvPicPr>
            <p:cNvPr id="7" name="Picture 6"/>
            <p:cNvPicPr/>
            <p:nvPr/>
          </p:nvPicPr>
          <p:blipFill>
            <a:blip r:embed="rId4"/>
            <a:stretch>
              <a:fillRect/>
            </a:stretch>
          </p:blipFill>
          <p:spPr>
            <a:xfrm>
              <a:off x="3823847" y="143966"/>
              <a:ext cx="854558" cy="1152131"/>
            </a:xfrm>
            <a:prstGeom prst="rect">
              <a:avLst/>
            </a:prstGeom>
          </p:spPr>
        </p:pic>
        <p:pic>
          <p:nvPicPr>
            <p:cNvPr id="8" name="Picture 7"/>
            <p:cNvPicPr/>
            <p:nvPr/>
          </p:nvPicPr>
          <p:blipFill>
            <a:blip r:embed="rId5"/>
            <a:stretch>
              <a:fillRect/>
            </a:stretch>
          </p:blipFill>
          <p:spPr>
            <a:xfrm>
              <a:off x="2662176" y="131266"/>
              <a:ext cx="879729" cy="1157122"/>
            </a:xfrm>
            <a:prstGeom prst="rect">
              <a:avLst/>
            </a:prstGeom>
          </p:spPr>
        </p:pic>
        <p:pic>
          <p:nvPicPr>
            <p:cNvPr id="9" name="Picture 8"/>
            <p:cNvPicPr/>
            <p:nvPr/>
          </p:nvPicPr>
          <p:blipFill>
            <a:blip r:embed="rId6"/>
            <a:stretch>
              <a:fillRect/>
            </a:stretch>
          </p:blipFill>
          <p:spPr>
            <a:xfrm>
              <a:off x="1578358" y="115414"/>
              <a:ext cx="826008" cy="1103376"/>
            </a:xfrm>
            <a:prstGeom prst="rect">
              <a:avLst/>
            </a:prstGeom>
          </p:spPr>
        </p:pic>
      </p:grpSp>
      <p:pic>
        <p:nvPicPr>
          <p:cNvPr id="2057" name="Picture 4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92" y="1588"/>
            <a:ext cx="1116855" cy="685641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134745" y="7700596"/>
            <a:ext cx="30480" cy="153670"/>
            <a:chOff x="0" y="0"/>
            <a:chExt cx="30480" cy="154260"/>
          </a:xfrm>
        </p:grpSpPr>
        <p:sp>
          <p:nvSpPr>
            <p:cNvPr id="12" name="Rectangle 11"/>
            <p:cNvSpPr/>
            <p:nvPr/>
          </p:nvSpPr>
          <p:spPr>
            <a:xfrm>
              <a:off x="0" y="0"/>
              <a:ext cx="40538" cy="205166"/>
            </a:xfrm>
            <a:prstGeom prst="rect">
              <a:avLst/>
            </a:prstGeom>
            <a:ln>
              <a:noFill/>
            </a:ln>
          </p:spPr>
          <p:txBody>
            <a:bodyPr vert="horz" lIns="0" tIns="0" rIns="0" bIns="0" rtlCol="0">
              <a:noAutofit/>
            </a:bodyPr>
            <a:lstStyle/>
            <a:p>
              <a:pPr>
                <a:lnSpc>
                  <a:spcPct val="107000"/>
                </a:lnSpc>
                <a:spcAft>
                  <a:spcPts val="800"/>
                </a:spcAft>
              </a:pPr>
              <a:r>
                <a:rPr lang="en-GB" sz="1200">
                  <a:solidFill>
                    <a:srgbClr val="404040"/>
                  </a:solidFill>
                  <a:effectLst/>
                  <a:latin typeface="Corbel" panose="020B0503020204020204" pitchFamily="34" charset="0"/>
                  <a:ea typeface="Corbel" panose="020B0503020204020204" pitchFamily="34" charset="0"/>
                  <a:cs typeface="Corbel" panose="020B0503020204020204" pitchFamily="34" charset="0"/>
                </a:rPr>
                <a:t> </a:t>
              </a:r>
              <a:endPar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0" name="Rectangle 10"/>
          <p:cNvSpPr>
            <a:spLocks noChangeArrowheads="1"/>
          </p:cNvSpPr>
          <p:nvPr/>
        </p:nvSpPr>
        <p:spPr bwMode="auto">
          <a:xfrm>
            <a:off x="1209330" y="359238"/>
            <a:ext cx="10880631" cy="3399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smtClean="0">
                <a:ln>
                  <a:noFill/>
                </a:ln>
                <a:solidFill>
                  <a:srgbClr val="404040"/>
                </a:solidFill>
                <a:effectLst/>
                <a:latin typeface="+mn-lt"/>
                <a:ea typeface="Corbel" panose="020B0503020204020204" pitchFamily="34" charset="0"/>
                <a:cs typeface="Corbel" panose="020B0503020204020204" pitchFamily="34" charset="0"/>
              </a:rPr>
              <a:t>A Guide to Helston Community College Uniform </a:t>
            </a:r>
            <a:endParaRPr kumimoji="0" lang="en-GB" altLang="en-US" sz="1600" b="0" i="0" u="none" strike="noStrike" cap="none" normalizeH="0" baseline="0" dirty="0" smtClean="0">
              <a:ln>
                <a:noFill/>
              </a:ln>
              <a:solidFill>
                <a:schemeClr val="tx1"/>
              </a:solidFill>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smtClean="0">
                <a:ln>
                  <a:noFill/>
                </a:ln>
                <a:solidFill>
                  <a:srgbClr val="404040"/>
                </a:solidFill>
                <a:effectLst/>
                <a:latin typeface="+mn-lt"/>
                <a:ea typeface="Corbel" panose="020B0503020204020204" pitchFamily="34" charset="0"/>
                <a:cs typeface="Corbel" panose="020B0503020204020204" pitchFamily="34" charset="0"/>
              </a:rPr>
              <a:t>What students can and cannot wear</a:t>
            </a:r>
            <a:r>
              <a:rPr kumimoji="0" lang="en-GB" altLang="en-US" sz="1600" b="1" i="0" u="none" strike="noStrike" cap="none" normalizeH="0" baseline="0" dirty="0" smtClean="0">
                <a:ln>
                  <a:noFill/>
                </a:ln>
                <a:solidFill>
                  <a:srgbClr val="404040"/>
                </a:solidFill>
                <a:effectLst/>
                <a:latin typeface="+mn-lt"/>
                <a:ea typeface="Calibri" panose="020F0502020204030204" pitchFamily="34" charset="0"/>
                <a:cs typeface="Calibri" panose="020F050202020403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400"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dirty="0" smtClean="0">
                <a:ln>
                  <a:noFill/>
                </a:ln>
                <a:solidFill>
                  <a:srgbClr val="404040"/>
                </a:solidFill>
                <a:effectLst/>
                <a:latin typeface="+mn-lt"/>
                <a:ea typeface="Corbel" panose="020B0503020204020204" pitchFamily="34" charset="0"/>
                <a:cs typeface="Corbel" panose="020B0503020204020204" pitchFamily="34" charset="0"/>
              </a:rPr>
              <a:t>Helston Community College has a uniform policy which was developed in consultation with parents, students, staff and governors.   The policy is</a:t>
            </a:r>
            <a:br>
              <a:rPr kumimoji="0" lang="en-GB" altLang="en-US" sz="1400" b="0" i="0" u="none" strike="noStrike" cap="none" normalizeH="0" baseline="0" dirty="0" smtClean="0">
                <a:ln>
                  <a:noFill/>
                </a:ln>
                <a:solidFill>
                  <a:srgbClr val="404040"/>
                </a:solidFill>
                <a:effectLst/>
                <a:latin typeface="+mn-lt"/>
                <a:ea typeface="Corbel" panose="020B0503020204020204" pitchFamily="34" charset="0"/>
                <a:cs typeface="Corbel" panose="020B0503020204020204" pitchFamily="34" charset="0"/>
              </a:rPr>
            </a:br>
            <a:r>
              <a:rPr kumimoji="0" lang="en-GB" altLang="en-US" sz="1400" b="0" i="0" u="none" strike="noStrike" cap="none" normalizeH="0" baseline="0" dirty="0" smtClean="0">
                <a:ln>
                  <a:noFill/>
                </a:ln>
                <a:solidFill>
                  <a:srgbClr val="404040"/>
                </a:solidFill>
                <a:effectLst/>
                <a:latin typeface="+mn-lt"/>
                <a:ea typeface="Corbel" panose="020B0503020204020204" pitchFamily="34" charset="0"/>
                <a:cs typeface="Corbel" panose="020B0503020204020204" pitchFamily="34" charset="0"/>
              </a:rPr>
              <a:t> designed to reflect the high standards the College wishes to promote for its students. </a:t>
            </a:r>
            <a:endParaRPr kumimoji="0" lang="en-GB" altLang="en-US" sz="1400"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dirty="0" smtClean="0">
                <a:ln>
                  <a:noFill/>
                </a:ln>
                <a:solidFill>
                  <a:srgbClr val="404040"/>
                </a:solidFill>
                <a:effectLst/>
                <a:latin typeface="+mn-lt"/>
                <a:ea typeface="Corbel" panose="020B0503020204020204" pitchFamily="34" charset="0"/>
                <a:cs typeface="Corbel" panose="020B0503020204020204" pitchFamily="34" charset="0"/>
              </a:rPr>
              <a:t> </a:t>
            </a:r>
            <a:endParaRPr kumimoji="0" lang="en-GB" altLang="en-US" sz="1400"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dirty="0" smtClean="0">
                <a:ln>
                  <a:noFill/>
                </a:ln>
                <a:solidFill>
                  <a:srgbClr val="404040"/>
                </a:solidFill>
                <a:effectLst/>
                <a:latin typeface="+mn-lt"/>
                <a:ea typeface="Corbel" panose="020B0503020204020204" pitchFamily="34" charset="0"/>
                <a:cs typeface="Corbel" panose="020B0503020204020204" pitchFamily="34" charset="0"/>
              </a:rPr>
              <a:t>Our policy is based on the belief that a College uniform ... </a:t>
            </a:r>
            <a:endParaRPr kumimoji="0" lang="en-GB" altLang="en-US" sz="1400"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dirty="0" smtClean="0">
                <a:ln>
                  <a:noFill/>
                </a:ln>
                <a:solidFill>
                  <a:srgbClr val="404040"/>
                </a:solidFill>
                <a:effectLst/>
                <a:latin typeface="+mn-lt"/>
                <a:ea typeface="Corbel" panose="020B0503020204020204" pitchFamily="34" charset="0"/>
                <a:cs typeface="Corbel" panose="020B0503020204020204" pitchFamily="34" charset="0"/>
              </a:rPr>
              <a:t> </a:t>
            </a:r>
            <a:endParaRPr kumimoji="0" lang="en-GB" altLang="en-US" sz="1400"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1" u="none" strike="noStrike" cap="none" normalizeH="0" baseline="0" dirty="0" smtClean="0">
                <a:ln>
                  <a:noFill/>
                </a:ln>
                <a:solidFill>
                  <a:srgbClr val="404040"/>
                </a:solidFill>
                <a:effectLst/>
                <a:latin typeface="+mn-lt"/>
                <a:ea typeface="Corbel" panose="020B0503020204020204" pitchFamily="34" charset="0"/>
                <a:cs typeface="Corbel" panose="020B0503020204020204" pitchFamily="34" charset="0"/>
              </a:rPr>
              <a:t>... </a:t>
            </a:r>
            <a:r>
              <a:rPr kumimoji="0" lang="en-GB" altLang="en-US" sz="1400" b="1" i="1" u="none" strike="noStrike" cap="none" normalizeH="0" baseline="0" dirty="0" smtClean="0">
                <a:ln>
                  <a:noFill/>
                </a:ln>
                <a:solidFill>
                  <a:srgbClr val="404040"/>
                </a:solidFill>
                <a:effectLst/>
                <a:latin typeface="+mn-lt"/>
                <a:ea typeface="Corbel" panose="020B0503020204020204" pitchFamily="34" charset="0"/>
                <a:cs typeface="Corbel" panose="020B0503020204020204" pitchFamily="34" charset="0"/>
              </a:rPr>
              <a:t>gives a student a sense of pride in the College, and makes a student feel part of the community, as well as reflecting a positive appearance.  </a:t>
            </a:r>
            <a:br>
              <a:rPr kumimoji="0" lang="en-GB" altLang="en-US" sz="1400" b="1" i="1" u="none" strike="noStrike" cap="none" normalizeH="0" baseline="0" dirty="0" smtClean="0">
                <a:ln>
                  <a:noFill/>
                </a:ln>
                <a:solidFill>
                  <a:srgbClr val="404040"/>
                </a:solidFill>
                <a:effectLst/>
                <a:latin typeface="+mn-lt"/>
                <a:ea typeface="Corbel" panose="020B0503020204020204" pitchFamily="34" charset="0"/>
                <a:cs typeface="Corbel" panose="020B0503020204020204" pitchFamily="34" charset="0"/>
              </a:rPr>
            </a:br>
            <a:r>
              <a:rPr kumimoji="0" lang="en-GB" altLang="en-US" sz="1400" b="1" i="1" u="none" strike="noStrike" cap="none" normalizeH="0" baseline="0" dirty="0" smtClean="0">
                <a:ln>
                  <a:noFill/>
                </a:ln>
                <a:solidFill>
                  <a:srgbClr val="404040"/>
                </a:solidFill>
                <a:effectLst/>
                <a:latin typeface="+mn-lt"/>
                <a:ea typeface="Corbel" panose="020B0503020204020204" pitchFamily="34" charset="0"/>
                <a:cs typeface="Corbel" panose="020B0503020204020204" pitchFamily="34" charset="0"/>
              </a:rPr>
              <a:t>When students wear the College uniform they feel equal to their peers.  The uniform has been designed with health and safety in mind.   </a:t>
            </a:r>
            <a:endParaRPr kumimoji="0" lang="en-GB" altLang="en-US" sz="1400"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dirty="0" smtClean="0">
                <a:ln>
                  <a:noFill/>
                </a:ln>
                <a:solidFill>
                  <a:srgbClr val="404040"/>
                </a:solidFill>
                <a:effectLst/>
                <a:latin typeface="+mn-lt"/>
                <a:ea typeface="Corbel" panose="020B0503020204020204" pitchFamily="34" charset="0"/>
                <a:cs typeface="Corbel" panose="020B0503020204020204" pitchFamily="34" charset="0"/>
              </a:rPr>
              <a:t> </a:t>
            </a:r>
            <a:endParaRPr kumimoji="0" lang="en-GB" altLang="en-US" sz="1400"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dirty="0" smtClean="0">
                <a:ln>
                  <a:noFill/>
                </a:ln>
                <a:solidFill>
                  <a:srgbClr val="404040"/>
                </a:solidFill>
                <a:effectLst/>
                <a:latin typeface="+mn-lt"/>
                <a:ea typeface="Corbel" panose="020B0503020204020204" pitchFamily="34" charset="0"/>
                <a:cs typeface="Corbel" panose="020B0503020204020204" pitchFamily="34" charset="0"/>
              </a:rPr>
              <a:t>As a parent/carer you have chosen Helston Community College as the educational provider for your child and are therefore fully aware of the uniform code. </a:t>
            </a:r>
            <a:endParaRPr kumimoji="0" lang="en-GB" altLang="en-US" sz="1400"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1" i="0" u="none" strike="noStrike" cap="none" normalizeH="0" baseline="0" dirty="0" smtClean="0">
                <a:ln>
                  <a:noFill/>
                </a:ln>
                <a:solidFill>
                  <a:srgbClr val="404040"/>
                </a:solidFill>
                <a:effectLst/>
                <a:latin typeface="+mn-lt"/>
                <a:ea typeface="Corbel" panose="020B0503020204020204" pitchFamily="34" charset="0"/>
                <a:cs typeface="Corbel" panose="020B0503020204020204" pitchFamily="34" charset="0"/>
              </a:rPr>
              <a:t> </a:t>
            </a:r>
            <a:endParaRPr kumimoji="0" lang="en-GB" altLang="en-US" sz="1400"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400" b="0" i="0" u="none" strike="noStrike" cap="none" normalizeH="0" baseline="0" dirty="0" smtClean="0">
              <a:ln>
                <a:noFill/>
              </a:ln>
              <a:solidFill>
                <a:schemeClr val="tx1"/>
              </a:solidFill>
              <a:effectLst/>
              <a:latin typeface="+mn-lt"/>
            </a:endParaRPr>
          </a:p>
        </p:txBody>
      </p:sp>
      <p:sp>
        <p:nvSpPr>
          <p:cNvPr id="13" name="Rectangle 12"/>
          <p:cNvSpPr>
            <a:spLocks noChangeArrowheads="1"/>
          </p:cNvSpPr>
          <p:nvPr/>
        </p:nvSpPr>
        <p:spPr bwMode="auto">
          <a:xfrm>
            <a:off x="1209330" y="3610824"/>
            <a:ext cx="10728670" cy="143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ts val="600"/>
              </a:spcBef>
              <a:spcAft>
                <a:spcPts val="600"/>
              </a:spcAft>
              <a:buClrTx/>
              <a:buSzTx/>
              <a:buFontTx/>
              <a:buNone/>
              <a:tabLst/>
            </a:pPr>
            <a:r>
              <a:rPr kumimoji="0" lang="en-GB" altLang="en-US" sz="1400" b="0" i="0" u="none" strike="noStrike" cap="none" normalizeH="0" baseline="0" dirty="0" smtClean="0">
                <a:ln>
                  <a:noFill/>
                </a:ln>
                <a:solidFill>
                  <a:srgbClr val="404040"/>
                </a:solidFill>
                <a:effectLst/>
                <a:ea typeface="Corbel" panose="020B0503020204020204" pitchFamily="34" charset="0"/>
                <a:cs typeface="Corbel" panose="020B0503020204020204" pitchFamily="34" charset="0"/>
              </a:rPr>
              <a:t>Many local and national clothing shops will sell clothing  items which they have branded as School Uniform, but in reality they are not the clothing the College wants for its students.  </a:t>
            </a:r>
            <a:r>
              <a:rPr kumimoji="0" lang="en-GB" altLang="en-US" sz="1400" b="0" i="0" u="none" strike="noStrike" cap="none" normalizeH="0" baseline="0" dirty="0" smtClean="0">
                <a:ln>
                  <a:noFill/>
                </a:ln>
                <a:solidFill>
                  <a:srgbClr val="292929"/>
                </a:solidFill>
                <a:effectLst/>
                <a:ea typeface="Corbel" panose="020B0503020204020204" pitchFamily="34" charset="0"/>
                <a:cs typeface="Corbel" panose="020B0503020204020204" pitchFamily="34" charset="0"/>
              </a:rPr>
              <a:t>We have become aware that there has been some uncertainty over what are the appropriate skirts to be worn by our students.  The examples below are a guide to the styles and length acceptable to the College (no more than 2cm above the knee).  </a:t>
            </a:r>
            <a:br>
              <a:rPr kumimoji="0" lang="en-GB" altLang="en-US" sz="1400" b="0" i="0" u="none" strike="noStrike" cap="none" normalizeH="0" baseline="0" dirty="0" smtClean="0">
                <a:ln>
                  <a:noFill/>
                </a:ln>
                <a:solidFill>
                  <a:srgbClr val="292929"/>
                </a:solidFill>
                <a:effectLst/>
                <a:ea typeface="Corbel" panose="020B0503020204020204" pitchFamily="34" charset="0"/>
                <a:cs typeface="Corbel" panose="020B0503020204020204" pitchFamily="34" charset="0"/>
              </a:rPr>
            </a:br>
            <a:endParaRPr kumimoji="0" lang="en-GB" altLang="en-US" sz="1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50000"/>
              </a:lnSpc>
              <a:spcBef>
                <a:spcPts val="600"/>
              </a:spcBef>
              <a:spcAft>
                <a:spcPts val="600"/>
              </a:spcAft>
              <a:buClrTx/>
              <a:buSzTx/>
              <a:buFontTx/>
              <a:buNone/>
              <a:tabLst/>
            </a:pPr>
            <a:endParaRPr kumimoji="0" lang="en-GB" altLang="en-US" sz="14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9744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91967" y="288252"/>
            <a:ext cx="5808065" cy="388696"/>
          </a:xfrm>
          <a:prstGeom prst="rect">
            <a:avLst/>
          </a:prstGeom>
        </p:spPr>
        <p:txBody>
          <a:bodyPr wrap="none">
            <a:spAutoFit/>
          </a:bodyPr>
          <a:lstStyle/>
          <a:p>
            <a:pPr marL="189230">
              <a:lnSpc>
                <a:spcPct val="107000"/>
              </a:lnSpc>
              <a:spcAft>
                <a:spcPts val="3275"/>
              </a:spcAft>
            </a:pPr>
            <a:r>
              <a:rPr lang="en-GB" b="1" u="sng" dirty="0">
                <a:solidFill>
                  <a:srgbClr val="000000"/>
                </a:solidFill>
                <a:uFill>
                  <a:solidFill>
                    <a:srgbClr val="000000"/>
                  </a:solidFill>
                </a:uFill>
                <a:latin typeface="Corbel" panose="020B0503020204020204" pitchFamily="34" charset="0"/>
                <a:ea typeface="Corbel" panose="020B0503020204020204" pitchFamily="34" charset="0"/>
                <a:cs typeface="Corbel" panose="020B0503020204020204" pitchFamily="34" charset="0"/>
              </a:rPr>
              <a:t>Jewellery, Accessories, Make-up and Extreme Haircuts</a:t>
            </a:r>
            <a:r>
              <a:rPr lang="en-GB" b="1" dirty="0">
                <a:solidFill>
                  <a:srgbClr val="000000"/>
                </a:solidFill>
                <a:latin typeface="Corbel" panose="020B0503020204020204" pitchFamily="34" charset="0"/>
                <a:ea typeface="Corbel" panose="020B0503020204020204" pitchFamily="34" charset="0"/>
                <a:cs typeface="Corbel" panose="020B0503020204020204" pitchFamily="34" charset="0"/>
              </a:rPr>
              <a:t> </a:t>
            </a:r>
            <a:endPar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p:cNvPicPr/>
          <p:nvPr/>
        </p:nvPicPr>
        <p:blipFill>
          <a:blip r:embed="rId2"/>
          <a:stretch>
            <a:fillRect/>
          </a:stretch>
        </p:blipFill>
        <p:spPr>
          <a:xfrm>
            <a:off x="0" y="0"/>
            <a:ext cx="1403350" cy="6855460"/>
          </a:xfrm>
          <a:prstGeom prst="rect">
            <a:avLst/>
          </a:prstGeom>
        </p:spPr>
      </p:pic>
      <p:grpSp>
        <p:nvGrpSpPr>
          <p:cNvPr id="6" name="Group 5"/>
          <p:cNvGrpSpPr/>
          <p:nvPr/>
        </p:nvGrpSpPr>
        <p:grpSpPr>
          <a:xfrm>
            <a:off x="0" y="1905"/>
            <a:ext cx="1475105" cy="6855460"/>
            <a:chOff x="0" y="0"/>
            <a:chExt cx="1475613" cy="6855841"/>
          </a:xfrm>
        </p:grpSpPr>
        <p:pic>
          <p:nvPicPr>
            <p:cNvPr id="7" name="Picture 6"/>
            <p:cNvPicPr/>
            <p:nvPr/>
          </p:nvPicPr>
          <p:blipFill>
            <a:blip r:embed="rId2"/>
            <a:stretch>
              <a:fillRect/>
            </a:stretch>
          </p:blipFill>
          <p:spPr>
            <a:xfrm>
              <a:off x="0" y="0"/>
              <a:ext cx="1475613" cy="6855841"/>
            </a:xfrm>
            <a:prstGeom prst="rect">
              <a:avLst/>
            </a:prstGeom>
          </p:spPr>
        </p:pic>
        <p:sp>
          <p:nvSpPr>
            <p:cNvPr id="8" name="Rectangle 7"/>
            <p:cNvSpPr/>
            <p:nvPr/>
          </p:nvSpPr>
          <p:spPr>
            <a:xfrm>
              <a:off x="1351153" y="2415783"/>
              <a:ext cx="47430" cy="240045"/>
            </a:xfrm>
            <a:prstGeom prst="rect">
              <a:avLst/>
            </a:prstGeom>
            <a:ln>
              <a:noFill/>
            </a:ln>
          </p:spPr>
          <p:txBody>
            <a:bodyPr vert="horz" lIns="0" tIns="0" rIns="0" bIns="0" rtlCol="0">
              <a:noAutofit/>
            </a:bodyPr>
            <a:lstStyle/>
            <a:p>
              <a:pPr>
                <a:lnSpc>
                  <a:spcPct val="107000"/>
                </a:lnSpc>
                <a:spcAft>
                  <a:spcPts val="800"/>
                </a:spcAft>
              </a:pPr>
              <a:r>
                <a:rPr lang="en-GB" sz="1400">
                  <a:solidFill>
                    <a:srgbClr val="000000"/>
                  </a:solidFill>
                  <a:effectLst/>
                  <a:latin typeface="Corbel" panose="020B0503020204020204" pitchFamily="34" charset="0"/>
                  <a:ea typeface="Corbel" panose="020B0503020204020204" pitchFamily="34" charset="0"/>
                  <a:cs typeface="Corbel" panose="020B0503020204020204" pitchFamily="34" charset="0"/>
                </a:rPr>
                <a:t> </a:t>
              </a:r>
              <a:endPar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9" name="Rectangle 8"/>
            <p:cNvSpPr/>
            <p:nvPr/>
          </p:nvSpPr>
          <p:spPr>
            <a:xfrm>
              <a:off x="1351153" y="3056243"/>
              <a:ext cx="48853" cy="240045"/>
            </a:xfrm>
            <a:prstGeom prst="rect">
              <a:avLst/>
            </a:prstGeom>
            <a:ln>
              <a:noFill/>
            </a:ln>
          </p:spPr>
          <p:txBody>
            <a:bodyPr vert="horz" lIns="0" tIns="0" rIns="0" bIns="0" rtlCol="0">
              <a:noAutofit/>
            </a:bodyPr>
            <a:lstStyle/>
            <a:p>
              <a:pPr>
                <a:lnSpc>
                  <a:spcPct val="107000"/>
                </a:lnSpc>
                <a:spcAft>
                  <a:spcPts val="800"/>
                </a:spcAft>
              </a:pPr>
              <a:r>
                <a:rPr lang="en-GB" sz="1400" b="1">
                  <a:solidFill>
                    <a:srgbClr val="000000"/>
                  </a:solidFill>
                  <a:effectLst/>
                  <a:latin typeface="Corbel" panose="020B0503020204020204" pitchFamily="34" charset="0"/>
                  <a:ea typeface="Corbel" panose="020B0503020204020204" pitchFamily="34" charset="0"/>
                  <a:cs typeface="Corbel" panose="020B0503020204020204" pitchFamily="34" charset="0"/>
                </a:rPr>
                <a:t> </a:t>
              </a:r>
              <a:endPar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p:cNvSpPr/>
            <p:nvPr/>
          </p:nvSpPr>
          <p:spPr>
            <a:xfrm>
              <a:off x="1351153" y="4123298"/>
              <a:ext cx="47430" cy="240045"/>
            </a:xfrm>
            <a:prstGeom prst="rect">
              <a:avLst/>
            </a:prstGeom>
            <a:ln>
              <a:noFill/>
            </a:ln>
          </p:spPr>
          <p:txBody>
            <a:bodyPr vert="horz" lIns="0" tIns="0" rIns="0" bIns="0" rtlCol="0">
              <a:noAutofit/>
            </a:bodyPr>
            <a:lstStyle/>
            <a:p>
              <a:pPr>
                <a:lnSpc>
                  <a:spcPct val="107000"/>
                </a:lnSpc>
                <a:spcAft>
                  <a:spcPts val="800"/>
                </a:spcAft>
              </a:pPr>
              <a:r>
                <a:rPr lang="en-GB" sz="1400">
                  <a:solidFill>
                    <a:srgbClr val="000000"/>
                  </a:solidFill>
                  <a:effectLst/>
                  <a:latin typeface="Corbel" panose="020B0503020204020204" pitchFamily="34" charset="0"/>
                  <a:ea typeface="Corbel" panose="020B0503020204020204" pitchFamily="34" charset="0"/>
                  <a:cs typeface="Corbel" panose="020B0503020204020204" pitchFamily="34" charset="0"/>
                </a:rPr>
                <a:t> </a:t>
              </a:r>
              <a:endPar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p:cNvSpPr/>
            <p:nvPr/>
          </p:nvSpPr>
          <p:spPr>
            <a:xfrm>
              <a:off x="1351152" y="5402581"/>
              <a:ext cx="53596" cy="241550"/>
            </a:xfrm>
            <a:prstGeom prst="rect">
              <a:avLst/>
            </a:prstGeom>
            <a:ln>
              <a:noFill/>
            </a:ln>
          </p:spPr>
          <p:txBody>
            <a:bodyPr vert="horz" lIns="0" tIns="0" rIns="0" bIns="0" rtlCol="0">
              <a:noAutofit/>
            </a:bodyPr>
            <a:lstStyle/>
            <a:p>
              <a:pPr>
                <a:lnSpc>
                  <a:spcPct val="107000"/>
                </a:lnSpc>
                <a:spcAft>
                  <a:spcPts val="800"/>
                </a:spcAft>
              </a:pPr>
              <a:r>
                <a:rPr lang="en-GB"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2" name="Rectangle 11"/>
            <p:cNvSpPr/>
            <p:nvPr/>
          </p:nvSpPr>
          <p:spPr>
            <a:xfrm>
              <a:off x="1351152" y="5615992"/>
              <a:ext cx="53596" cy="241549"/>
            </a:xfrm>
            <a:prstGeom prst="rect">
              <a:avLst/>
            </a:prstGeom>
            <a:ln>
              <a:noFill/>
            </a:ln>
          </p:spPr>
          <p:txBody>
            <a:bodyPr vert="horz" lIns="0" tIns="0" rIns="0" bIns="0" rtlCol="0">
              <a:noAutofit/>
            </a:bodyPr>
            <a:lstStyle/>
            <a:p>
              <a:pPr>
                <a:lnSpc>
                  <a:spcPct val="107000"/>
                </a:lnSpc>
                <a:spcAft>
                  <a:spcPts val="800"/>
                </a:spcAft>
              </a:pPr>
              <a:r>
                <a:rPr lang="en-GB"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21" name="Rectangle 16"/>
          <p:cNvSpPr>
            <a:spLocks noChangeArrowheads="1"/>
          </p:cNvSpPr>
          <p:nvPr/>
        </p:nvSpPr>
        <p:spPr bwMode="auto">
          <a:xfrm>
            <a:off x="1341141" y="823224"/>
            <a:ext cx="10850859"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47572" tIns="4572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1" i="0" u="sng" strike="noStrike" cap="none" normalizeH="0" baseline="0" dirty="0" smtClean="0">
                <a:ln>
                  <a:noFill/>
                </a:ln>
                <a:solidFill>
                  <a:srgbClr val="000000"/>
                </a:solidFill>
                <a:effectLst/>
                <a:latin typeface="+mn-lt"/>
                <a:ea typeface="Corbel" panose="020B0503020204020204" pitchFamily="34" charset="0"/>
                <a:cs typeface="Corbel" panose="020B0503020204020204" pitchFamily="34" charset="0"/>
              </a:rPr>
              <a:t>Jewellery</a:t>
            </a:r>
            <a:r>
              <a:rPr kumimoji="0" lang="en-GB" altLang="en-US" sz="1400" b="1" i="0" u="none" strike="noStrike" cap="none" normalizeH="0" baseline="0" dirty="0" smtClean="0">
                <a:ln>
                  <a:noFill/>
                </a:ln>
                <a:solidFill>
                  <a:srgbClr val="000000"/>
                </a:solidFill>
                <a:effectLst/>
                <a:latin typeface="+mn-lt"/>
                <a:ea typeface="Corbel" panose="020B0503020204020204" pitchFamily="34" charset="0"/>
                <a:cs typeface="Corbel" panose="020B0503020204020204" pitchFamily="34" charset="0"/>
              </a:rPr>
              <a:t> </a:t>
            </a:r>
            <a:endParaRPr kumimoji="0" lang="en-GB" altLang="en-US" sz="1400" b="1" i="0" u="sng" strike="noStrike" cap="none" normalizeH="0" baseline="0" dirty="0" smtClean="0">
              <a:ln>
                <a:noFill/>
              </a:ln>
              <a:solidFill>
                <a:srgbClr val="000000"/>
              </a:solidFill>
              <a:effectLst/>
              <a:latin typeface="+mn-lt"/>
              <a:ea typeface="Corbel" panose="020B0503020204020204" pitchFamily="34" charset="0"/>
              <a:cs typeface="Corbel" panose="020B05030202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dirty="0" smtClean="0">
                <a:ln>
                  <a:noFill/>
                </a:ln>
                <a:solidFill>
                  <a:srgbClr val="000000"/>
                </a:solidFill>
                <a:effectLst/>
                <a:latin typeface="+mn-lt"/>
                <a:ea typeface="Corbel" panose="020B0503020204020204" pitchFamily="34" charset="0"/>
                <a:cs typeface="Corbel" panose="020B0503020204020204" pitchFamily="34" charset="0"/>
              </a:rPr>
              <a:t>On health and safety grounds, we do not allow students to wear jewellery to College.  The exceptions to this rule are small metal studs in pierced ears, a watch and small items of religious significance, such as a crucifix. </a:t>
            </a:r>
            <a:endParaRPr kumimoji="0" lang="en-GB" altLang="en-US" sz="1400"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400" b="0" i="0" u="none" strike="noStrike" cap="none" normalizeH="0" baseline="0" dirty="0" smtClean="0">
              <a:ln>
                <a:noFill/>
              </a:ln>
              <a:solidFill>
                <a:schemeClr val="tx1"/>
              </a:solidFill>
              <a:effectLst/>
              <a:latin typeface="+mn-lt"/>
            </a:endParaRPr>
          </a:p>
        </p:txBody>
      </p:sp>
      <p:sp>
        <p:nvSpPr>
          <p:cNvPr id="22" name="Rectangle 22"/>
          <p:cNvSpPr>
            <a:spLocks noChangeArrowheads="1"/>
          </p:cNvSpPr>
          <p:nvPr/>
        </p:nvSpPr>
        <p:spPr bwMode="auto">
          <a:xfrm>
            <a:off x="1374395" y="1729886"/>
            <a:ext cx="10467975" cy="2846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47572" tIns="4572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400" b="1" i="0" u="none" strike="noStrike" cap="none" normalizeH="0" baseline="0" dirty="0" smtClean="0">
              <a:ln>
                <a:noFill/>
              </a:ln>
              <a:solidFill>
                <a:srgbClr val="000000"/>
              </a:solidFill>
              <a:effectLst/>
              <a:latin typeface="+mn-lt"/>
              <a:ea typeface="Corbel" panose="020B0503020204020204" pitchFamily="34" charset="0"/>
              <a:cs typeface="Corbel" panose="020B05030202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1" i="0" u="none" strike="noStrike" cap="none" normalizeH="0" baseline="0" dirty="0" smtClean="0">
                <a:ln>
                  <a:noFill/>
                </a:ln>
                <a:solidFill>
                  <a:srgbClr val="000000"/>
                </a:solidFill>
                <a:effectLst/>
                <a:latin typeface="+mn-lt"/>
                <a:ea typeface="Corbel" panose="020B0503020204020204" pitchFamily="34" charset="0"/>
                <a:cs typeface="Corbel" panose="020B0503020204020204" pitchFamily="34" charset="0"/>
              </a:rPr>
              <a:t>We do not allow other piercings such as nose studs, tongue and lip piercings.  Students will be asked to remove these if they come to College with such piercings.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400" b="1" i="0" u="sng" strike="noStrike" cap="none" normalizeH="0" baseline="0" dirty="0" smtClean="0">
              <a:ln>
                <a:noFill/>
              </a:ln>
              <a:solidFill>
                <a:srgbClr val="000000"/>
              </a:solidFill>
              <a:effectLst/>
              <a:latin typeface="+mn-lt"/>
              <a:ea typeface="Corbel" panose="020B0503020204020204" pitchFamily="34" charset="0"/>
              <a:cs typeface="Corbel" panose="020B05030202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1" i="0" u="sng" strike="noStrike" cap="none" normalizeH="0" baseline="0" dirty="0" smtClean="0">
                <a:ln>
                  <a:noFill/>
                </a:ln>
                <a:solidFill>
                  <a:srgbClr val="000000"/>
                </a:solidFill>
                <a:effectLst/>
                <a:latin typeface="+mn-lt"/>
                <a:ea typeface="Corbel" panose="020B0503020204020204" pitchFamily="34" charset="0"/>
                <a:cs typeface="Corbel" panose="020B0503020204020204" pitchFamily="34" charset="0"/>
              </a:rPr>
              <a:t>Accessories</a:t>
            </a:r>
            <a:r>
              <a:rPr kumimoji="0" lang="en-GB" altLang="en-US" sz="1400" b="1" i="0" u="none" strike="noStrike" cap="none" normalizeH="0" baseline="0" dirty="0" smtClean="0">
                <a:ln>
                  <a:noFill/>
                </a:ln>
                <a:solidFill>
                  <a:srgbClr val="000000"/>
                </a:solidFill>
                <a:effectLst/>
                <a:latin typeface="+mn-lt"/>
                <a:ea typeface="Corbel" panose="020B0503020204020204" pitchFamily="34" charset="0"/>
                <a:cs typeface="Corbel" panose="020B0503020204020204" pitchFamily="34" charset="0"/>
              </a:rPr>
              <a:t> </a:t>
            </a:r>
            <a:endParaRPr kumimoji="0" lang="en-GB" altLang="en-US" sz="1400" b="1" i="0" u="sng" strike="noStrike" cap="none" normalizeH="0" baseline="0" dirty="0" smtClean="0">
              <a:ln>
                <a:noFill/>
              </a:ln>
              <a:solidFill>
                <a:srgbClr val="000000"/>
              </a:solidFill>
              <a:effectLst/>
              <a:latin typeface="+mn-lt"/>
              <a:ea typeface="Corbel" panose="020B0503020204020204" pitchFamily="34" charset="0"/>
              <a:cs typeface="Corbel" panose="020B05030202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dirty="0" smtClean="0">
                <a:ln>
                  <a:noFill/>
                </a:ln>
                <a:solidFill>
                  <a:srgbClr val="000000"/>
                </a:solidFill>
                <a:effectLst/>
                <a:latin typeface="+mn-lt"/>
                <a:ea typeface="Corbel" panose="020B0503020204020204" pitchFamily="34" charset="0"/>
                <a:cs typeface="Corbel" panose="020B0503020204020204" pitchFamily="34" charset="0"/>
              </a:rPr>
              <a:t>Students are not permitted to accessorise their uniform with the addition of scarves, belts, handbags, legwarmers, hats or any other non-uniform item.  If they do, the items will be confiscated or asked to be removed.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400" b="1" i="0" u="sng" strike="noStrike" cap="none" normalizeH="0" baseline="0" dirty="0" smtClean="0">
              <a:ln>
                <a:noFill/>
              </a:ln>
              <a:solidFill>
                <a:srgbClr val="000000"/>
              </a:solidFill>
              <a:effectLst/>
              <a:latin typeface="+mn-lt"/>
              <a:ea typeface="Corbel" panose="020B0503020204020204" pitchFamily="34" charset="0"/>
              <a:cs typeface="Corbel" panose="020B05030202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1" i="0" u="sng" strike="noStrike" cap="none" normalizeH="0" baseline="0" dirty="0" smtClean="0">
                <a:ln>
                  <a:noFill/>
                </a:ln>
                <a:solidFill>
                  <a:srgbClr val="000000"/>
                </a:solidFill>
                <a:effectLst/>
                <a:latin typeface="+mn-lt"/>
                <a:ea typeface="Corbel" panose="020B0503020204020204" pitchFamily="34" charset="0"/>
                <a:cs typeface="Corbel" panose="020B0503020204020204" pitchFamily="34" charset="0"/>
              </a:rPr>
              <a:t>Extreme Haircuts and Make- Up</a:t>
            </a:r>
            <a:r>
              <a:rPr kumimoji="0" lang="en-GB" altLang="en-US" sz="1400" b="1" i="0" u="none" strike="noStrike" cap="none" normalizeH="0" baseline="0" dirty="0" smtClean="0">
                <a:ln>
                  <a:noFill/>
                </a:ln>
                <a:solidFill>
                  <a:srgbClr val="000000"/>
                </a:solidFill>
                <a:effectLst/>
                <a:latin typeface="+mn-lt"/>
                <a:ea typeface="Corbel" panose="020B0503020204020204" pitchFamily="34" charset="0"/>
                <a:cs typeface="Corbel" panose="020B0503020204020204" pitchFamily="34" charset="0"/>
              </a:rPr>
              <a:t> </a:t>
            </a:r>
            <a:endParaRPr kumimoji="0" lang="en-GB" altLang="en-US" sz="1400" b="1" i="0" u="sng" strike="noStrike" cap="none" normalizeH="0" baseline="0" dirty="0" smtClean="0">
              <a:ln>
                <a:noFill/>
              </a:ln>
              <a:solidFill>
                <a:srgbClr val="000000"/>
              </a:solidFill>
              <a:effectLst/>
              <a:latin typeface="+mn-lt"/>
              <a:ea typeface="Corbel" panose="020B0503020204020204" pitchFamily="34" charset="0"/>
              <a:cs typeface="Corbel" panose="020B05030202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dirty="0" smtClean="0">
                <a:ln>
                  <a:noFill/>
                </a:ln>
                <a:solidFill>
                  <a:srgbClr val="000000"/>
                </a:solidFill>
                <a:effectLst/>
                <a:latin typeface="+mn-lt"/>
                <a:ea typeface="Corbel" panose="020B0503020204020204" pitchFamily="34" charset="0"/>
                <a:cs typeface="Corbel" panose="020B0503020204020204" pitchFamily="34" charset="0"/>
              </a:rPr>
              <a:t>The College does not permit students to have haircuts or styles that could serve as a distraction to others, or to have unnatural colours in their hair which detracts from the smartness of their appearance.  Tattoos are not permitted.  No make-up or nail varnish is allowed in College and those wearing it will be expected to remove it.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400" b="0" i="0" u="none" strike="noStrike" cap="none" normalizeH="0" baseline="0" dirty="0" smtClean="0">
              <a:ln>
                <a:noFill/>
              </a:ln>
              <a:solidFill>
                <a:schemeClr val="tx1"/>
              </a:solidFill>
              <a:effectLst/>
              <a:latin typeface="+mn-lt"/>
            </a:endParaRPr>
          </a:p>
        </p:txBody>
      </p:sp>
      <p:sp>
        <p:nvSpPr>
          <p:cNvPr id="24" name="Rectangle 23"/>
          <p:cNvSpPr/>
          <p:nvPr/>
        </p:nvSpPr>
        <p:spPr>
          <a:xfrm>
            <a:off x="2311400" y="4815023"/>
            <a:ext cx="7988300" cy="923330"/>
          </a:xfrm>
          <a:prstGeom prst="rect">
            <a:avLst/>
          </a:prstGeom>
        </p:spPr>
        <p:txBody>
          <a:bodyPr wrap="square">
            <a:spAutoFit/>
          </a:bodyPr>
          <a:lstStyle/>
          <a:p>
            <a:pPr lvl="0" algn="ctr" eaLnBrk="0" fontAlgn="base" hangingPunct="0">
              <a:spcBef>
                <a:spcPct val="0"/>
              </a:spcBef>
              <a:spcAft>
                <a:spcPct val="0"/>
              </a:spcAft>
            </a:pPr>
            <a:r>
              <a:rPr lang="en-GB" altLang="en-US" b="1" dirty="0">
                <a:solidFill>
                  <a:srgbClr val="000000"/>
                </a:solidFill>
                <a:ea typeface="Corbel" panose="020B0503020204020204" pitchFamily="34" charset="0"/>
                <a:cs typeface="Corbel" panose="020B0503020204020204" pitchFamily="34" charset="0"/>
              </a:rPr>
              <a:t>We are aware that school fashion clothing is constantly changing, but the College will continue to maintain a traditional school uniform.    </a:t>
            </a:r>
            <a:endParaRPr lang="en-GB" altLang="en-US" b="1" dirty="0"/>
          </a:p>
          <a:p>
            <a:pPr lvl="0" algn="ctr" eaLnBrk="0" fontAlgn="base" hangingPunct="0">
              <a:spcBef>
                <a:spcPct val="0"/>
              </a:spcBef>
              <a:spcAft>
                <a:spcPct val="0"/>
              </a:spcAft>
            </a:pPr>
            <a:endParaRPr lang="en-GB" altLang="en-US" b="1" dirty="0"/>
          </a:p>
        </p:txBody>
      </p:sp>
    </p:spTree>
    <p:extLst>
      <p:ext uri="{BB962C8B-B14F-4D97-AF65-F5344CB8AC3E}">
        <p14:creationId xmlns:p14="http://schemas.microsoft.com/office/powerpoint/2010/main" val="109481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26575" y="2003367"/>
            <a:ext cx="7805650" cy="2750112"/>
          </a:xfrm>
          <a:prstGeom prst="rect">
            <a:avLst/>
          </a:prstGeom>
        </p:spPr>
        <p:txBody>
          <a:bodyPr wrap="square">
            <a:spAutoFit/>
          </a:bodyPr>
          <a:lstStyle/>
          <a:p>
            <a:pPr marL="248285" marR="2232660" indent="-6350">
              <a:lnSpc>
                <a:spcPct val="103000"/>
              </a:lnSpc>
              <a:spcAft>
                <a:spcPts val="100"/>
              </a:spcAft>
            </a:pPr>
            <a:r>
              <a:rPr lang="en-GB" dirty="0" smtClean="0">
                <a:solidFill>
                  <a:srgbClr val="000000"/>
                </a:solidFill>
                <a:latin typeface="Corbel" panose="020B0503020204020204" pitchFamily="34" charset="0"/>
                <a:ea typeface="Corbel" panose="020B0503020204020204" pitchFamily="34" charset="0"/>
                <a:cs typeface="Corbel" panose="020B0503020204020204" pitchFamily="34" charset="0"/>
              </a:rPr>
              <a:t>Mrs  S </a:t>
            </a:r>
            <a:r>
              <a:rPr lang="en-GB" dirty="0" err="1" smtClean="0">
                <a:solidFill>
                  <a:srgbClr val="000000"/>
                </a:solidFill>
                <a:latin typeface="Corbel" panose="020B0503020204020204" pitchFamily="34" charset="0"/>
                <a:ea typeface="Corbel" panose="020B0503020204020204" pitchFamily="34" charset="0"/>
                <a:cs typeface="Corbel" panose="020B0503020204020204" pitchFamily="34" charset="0"/>
              </a:rPr>
              <a:t>Asbridge</a:t>
            </a:r>
            <a:r>
              <a:rPr lang="en-GB" dirty="0" smtClean="0">
                <a:solidFill>
                  <a:srgbClr val="000000"/>
                </a:solidFill>
                <a:latin typeface="Corbel" panose="020B0503020204020204" pitchFamily="34" charset="0"/>
                <a:ea typeface="Corbel" panose="020B0503020204020204" pitchFamily="34" charset="0"/>
                <a:cs typeface="Corbel" panose="020B0503020204020204" pitchFamily="34" charset="0"/>
              </a:rPr>
              <a:t>     Pastoral Support Assistant -Year </a:t>
            </a:r>
            <a:r>
              <a:rPr lang="en-GB" dirty="0">
                <a:solidFill>
                  <a:srgbClr val="000000"/>
                </a:solidFill>
                <a:latin typeface="Corbel" panose="020B0503020204020204" pitchFamily="34" charset="0"/>
                <a:ea typeface="Corbel" panose="020B0503020204020204" pitchFamily="34" charset="0"/>
                <a:cs typeface="Corbel" panose="020B0503020204020204" pitchFamily="34" charset="0"/>
              </a:rPr>
              <a:t>7 </a:t>
            </a:r>
            <a:br>
              <a:rPr lang="en-GB" dirty="0">
                <a:solidFill>
                  <a:srgbClr val="000000"/>
                </a:solidFill>
                <a:latin typeface="Corbel" panose="020B0503020204020204" pitchFamily="34" charset="0"/>
                <a:ea typeface="Corbel" panose="020B0503020204020204" pitchFamily="34" charset="0"/>
                <a:cs typeface="Corbel" panose="020B0503020204020204" pitchFamily="34" charset="0"/>
              </a:rPr>
            </a:br>
            <a:r>
              <a:rPr lang="en-GB" dirty="0" smtClean="0">
                <a:solidFill>
                  <a:srgbClr val="000000"/>
                </a:solidFill>
                <a:latin typeface="Corbel" panose="020B0503020204020204" pitchFamily="34" charset="0"/>
                <a:ea typeface="Corbel" panose="020B0503020204020204" pitchFamily="34" charset="0"/>
                <a:cs typeface="Corbel" panose="020B0503020204020204" pitchFamily="34" charset="0"/>
              </a:rPr>
              <a:t>Mrs J Harvey          Pastoral Support Assistant - Year 8 </a:t>
            </a:r>
          </a:p>
          <a:p>
            <a:pPr marL="248285" marR="2232660" indent="-6350">
              <a:lnSpc>
                <a:spcPct val="103000"/>
              </a:lnSpc>
              <a:spcAft>
                <a:spcPts val="100"/>
              </a:spcAft>
            </a:pPr>
            <a:r>
              <a:rPr lang="en-GB" dirty="0" smtClean="0">
                <a:solidFill>
                  <a:srgbClr val="000000"/>
                </a:solidFill>
                <a:latin typeface="Corbel" panose="020B0503020204020204" pitchFamily="34" charset="0"/>
                <a:ea typeface="Corbel" panose="020B0503020204020204" pitchFamily="34" charset="0"/>
                <a:cs typeface="Corbel" panose="020B0503020204020204" pitchFamily="34" charset="0"/>
              </a:rPr>
              <a:t>Mrs J Marsh            Pastoral Support Assistant - Year 9</a:t>
            </a:r>
          </a:p>
          <a:p>
            <a:pPr marL="248285" marR="2232660" indent="-6350">
              <a:lnSpc>
                <a:spcPct val="103000"/>
              </a:lnSpc>
              <a:spcAft>
                <a:spcPts val="100"/>
              </a:spcAft>
            </a:pPr>
            <a:r>
              <a:rPr lang="en-GB" dirty="0" smtClean="0">
                <a:solidFill>
                  <a:srgbClr val="000000"/>
                </a:solidFill>
                <a:latin typeface="Corbel" panose="020B0503020204020204" pitchFamily="34" charset="0"/>
                <a:ea typeface="Corbel" panose="020B0503020204020204" pitchFamily="34" charset="0"/>
                <a:cs typeface="Corbel" panose="020B0503020204020204" pitchFamily="34" charset="0"/>
              </a:rPr>
              <a:t>Mrs A Dyer              Pastoral Support Assistant - Year 10</a:t>
            </a:r>
          </a:p>
          <a:p>
            <a:pPr marL="248285" marR="2232660" indent="-6350">
              <a:lnSpc>
                <a:spcPct val="103000"/>
              </a:lnSpc>
              <a:spcAft>
                <a:spcPts val="100"/>
              </a:spcAft>
            </a:pPr>
            <a:r>
              <a:rPr lang="en-GB" dirty="0" smtClean="0">
                <a:solidFill>
                  <a:srgbClr val="000000"/>
                </a:solidFill>
                <a:latin typeface="Corbel" panose="020B0503020204020204" pitchFamily="34" charset="0"/>
                <a:ea typeface="Corbel" panose="020B0503020204020204" pitchFamily="34" charset="0"/>
                <a:cs typeface="Corbel" panose="020B0503020204020204" pitchFamily="34" charset="0"/>
              </a:rPr>
              <a:t>Mrs T Graham        Pastoral Support Assistant - Year 11  </a:t>
            </a:r>
          </a:p>
          <a:p>
            <a:pPr marL="248285" marR="2232660" indent="-6350">
              <a:lnSpc>
                <a:spcPct val="103000"/>
              </a:lnSpc>
              <a:spcAft>
                <a:spcPts val="100"/>
              </a:spcAft>
            </a:pPr>
            <a:endParaRPr lang="en-GB" dirty="0">
              <a:solidFill>
                <a:srgbClr val="000000"/>
              </a:solidFill>
              <a:latin typeface="Corbel" panose="020B0503020204020204" pitchFamily="34" charset="0"/>
              <a:ea typeface="Corbel" panose="020B0503020204020204" pitchFamily="34" charset="0"/>
              <a:cs typeface="Corbel" panose="020B0503020204020204" pitchFamily="34" charset="0"/>
            </a:endParaRPr>
          </a:p>
          <a:p>
            <a:pPr marL="248285" marR="2232660" indent="-6350">
              <a:lnSpc>
                <a:spcPct val="103000"/>
              </a:lnSpc>
              <a:spcAft>
                <a:spcPts val="100"/>
              </a:spcAft>
            </a:pPr>
            <a:r>
              <a:rPr lang="en-GB" dirty="0" smtClean="0">
                <a:solidFill>
                  <a:srgbClr val="000000"/>
                </a:solidFill>
                <a:latin typeface="Corbel" panose="020B0503020204020204" pitchFamily="34" charset="0"/>
                <a:ea typeface="Corbel" panose="020B0503020204020204" pitchFamily="34" charset="0"/>
                <a:cs typeface="Corbel" panose="020B0503020204020204" pitchFamily="34" charset="0"/>
              </a:rPr>
              <a:t>Mr T Richardson – Director of Key Stage 3</a:t>
            </a:r>
          </a:p>
          <a:p>
            <a:pPr marL="248285" marR="2232660" indent="-6350">
              <a:lnSpc>
                <a:spcPct val="103000"/>
              </a:lnSpc>
              <a:spcAft>
                <a:spcPts val="100"/>
              </a:spcAft>
            </a:pPr>
            <a:r>
              <a:rPr lang="en-GB" dirty="0" smtClean="0">
                <a:solidFill>
                  <a:srgbClr val="000000"/>
                </a:solidFill>
                <a:latin typeface="Corbel" panose="020B0503020204020204" pitchFamily="34" charset="0"/>
                <a:ea typeface="Corbel" panose="020B0503020204020204" pitchFamily="34" charset="0"/>
                <a:cs typeface="Corbel" panose="020B0503020204020204" pitchFamily="34" charset="0"/>
              </a:rPr>
              <a:t>Mrs S Barnes -        Director of Key Stage 4 </a:t>
            </a:r>
          </a:p>
          <a:p>
            <a:pPr marL="248285" marR="2232660" indent="-6350">
              <a:lnSpc>
                <a:spcPct val="103000"/>
              </a:lnSpc>
              <a:spcAft>
                <a:spcPts val="100"/>
              </a:spcAft>
            </a:pPr>
            <a:endParaRPr lang="en-GB"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p:cNvPicPr/>
          <p:nvPr/>
        </p:nvPicPr>
        <p:blipFill>
          <a:blip r:embed="rId2"/>
          <a:stretch>
            <a:fillRect/>
          </a:stretch>
        </p:blipFill>
        <p:spPr>
          <a:xfrm>
            <a:off x="0" y="2540"/>
            <a:ext cx="1547495" cy="6855460"/>
          </a:xfrm>
          <a:prstGeom prst="rect">
            <a:avLst/>
          </a:prstGeom>
        </p:spPr>
      </p:pic>
      <p:sp>
        <p:nvSpPr>
          <p:cNvPr id="6" name="Rectangle 29"/>
          <p:cNvSpPr>
            <a:spLocks noChangeArrowheads="1"/>
          </p:cNvSpPr>
          <p:nvPr/>
        </p:nvSpPr>
        <p:spPr bwMode="auto">
          <a:xfrm rot="10800000" flipV="1">
            <a:off x="1625597" y="783818"/>
            <a:ext cx="951345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smtClean="0">
              <a:ln>
                <a:noFill/>
              </a:ln>
              <a:solidFill>
                <a:srgbClr val="000000"/>
              </a:solidFill>
              <a:effectLst/>
              <a:latin typeface="Arial" panose="020B0604020202020204" pitchFamily="34" charset="0"/>
              <a:ea typeface="Corbel" panose="020B0503020204020204" pitchFamily="34" charset="0"/>
              <a:cs typeface="Corbel" panose="020B05030202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0" u="none" strike="noStrike" cap="none" normalizeH="0" baseline="0" dirty="0" smtClean="0">
                <a:ln>
                  <a:noFill/>
                </a:ln>
                <a:solidFill>
                  <a:srgbClr val="000000"/>
                </a:solidFill>
                <a:effectLst/>
                <a:latin typeface="Arial" panose="020B0604020202020204" pitchFamily="34" charset="0"/>
                <a:ea typeface="Corbel" panose="020B0503020204020204" pitchFamily="34" charset="0"/>
                <a:cs typeface="Corbel" panose="020B0503020204020204" pitchFamily="34" charset="0"/>
              </a:rPr>
              <a:t>If you are in doubt about the uniform, </a:t>
            </a:r>
            <a:r>
              <a:rPr lang="en-GB" altLang="en-US" dirty="0" smtClean="0">
                <a:solidFill>
                  <a:srgbClr val="000000"/>
                </a:solidFill>
                <a:latin typeface="Arial" panose="020B0604020202020204" pitchFamily="34" charset="0"/>
                <a:ea typeface="Corbel" panose="020B0503020204020204" pitchFamily="34" charset="0"/>
                <a:cs typeface="Corbel" panose="020B0503020204020204" pitchFamily="34" charset="0"/>
              </a:rPr>
              <a:t>please</a:t>
            </a:r>
            <a:r>
              <a:rPr kumimoji="0" lang="en-GB" altLang="en-US" sz="1800" b="0" i="0" u="none" strike="noStrike" cap="none" normalizeH="0" baseline="0" dirty="0" smtClean="0">
                <a:ln>
                  <a:noFill/>
                </a:ln>
                <a:solidFill>
                  <a:srgbClr val="000000"/>
                </a:solidFill>
                <a:effectLst/>
                <a:latin typeface="Arial" panose="020B0604020202020204" pitchFamily="34" charset="0"/>
                <a:ea typeface="Corbel" panose="020B0503020204020204" pitchFamily="34" charset="0"/>
                <a:cs typeface="Corbel" panose="020B0503020204020204" pitchFamily="34" charset="0"/>
              </a:rPr>
              <a:t> do not hesitate to contact your child’s Pastoral Support Assistant or Director</a:t>
            </a:r>
            <a:r>
              <a:rPr kumimoji="0" lang="en-GB" altLang="en-US" sz="1800" b="0" i="0" u="none" strike="noStrike" cap="none" normalizeH="0" dirty="0" smtClean="0">
                <a:ln>
                  <a:noFill/>
                </a:ln>
                <a:solidFill>
                  <a:srgbClr val="000000"/>
                </a:solidFill>
                <a:effectLst/>
                <a:latin typeface="Arial" panose="020B0604020202020204" pitchFamily="34" charset="0"/>
                <a:ea typeface="Corbel" panose="020B0503020204020204" pitchFamily="34" charset="0"/>
                <a:cs typeface="Corbel" panose="020B0503020204020204" pitchFamily="34" charset="0"/>
              </a:rPr>
              <a:t> of Key Stage</a:t>
            </a: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89606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167005" y="0"/>
            <a:ext cx="1691005" cy="6855460"/>
          </a:xfrm>
          <a:prstGeom prst="rect">
            <a:avLst/>
          </a:prstGeom>
        </p:spPr>
      </p:pic>
      <p:sp>
        <p:nvSpPr>
          <p:cNvPr id="9" name="Rectangle 2"/>
          <p:cNvSpPr>
            <a:spLocks noChangeArrowheads="1"/>
          </p:cNvSpPr>
          <p:nvPr/>
        </p:nvSpPr>
        <p:spPr bwMode="auto">
          <a:xfrm>
            <a:off x="901700" y="-309424"/>
            <a:ext cx="635943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400" b="0" i="0" u="none" strike="noStrike" cap="none" normalizeH="0" baseline="0" dirty="0" smtClean="0">
              <a:ln>
                <a:noFill/>
              </a:ln>
              <a:solidFill>
                <a:srgbClr val="000000"/>
              </a:solidFill>
              <a:effectLst/>
              <a:latin typeface="Arial" panose="020B0604020202020204" pitchFamily="34" charset="0"/>
              <a:ea typeface="Corbel" panose="020B0503020204020204" pitchFamily="34" charset="0"/>
              <a:cs typeface="Corbel" panose="020B05030202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2400" dirty="0">
              <a:solidFill>
                <a:srgbClr val="000000"/>
              </a:solidFill>
              <a:latin typeface="Arial" panose="020B0604020202020204" pitchFamily="34" charset="0"/>
              <a:ea typeface="Corbel" panose="020B0503020204020204" pitchFamily="34" charset="0"/>
              <a:cs typeface="Corbel" panose="020B05030202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smtClean="0">
                <a:ln>
                  <a:noFill/>
                </a:ln>
                <a:solidFill>
                  <a:srgbClr val="000000"/>
                </a:solidFill>
                <a:effectLst/>
                <a:latin typeface="Arial" panose="020B0604020202020204" pitchFamily="34" charset="0"/>
                <a:ea typeface="Corbel" panose="020B0503020204020204" pitchFamily="34" charset="0"/>
                <a:cs typeface="Corbel" panose="020B0503020204020204" pitchFamily="34" charset="0"/>
              </a:rPr>
              <a:t>What a Helston student needs to look like..... </a:t>
            </a:r>
            <a:endParaRPr kumimoji="0" lang="en-GB" altLang="en-US"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3" name="Picture 2"/>
          <p:cNvPicPr>
            <a:picLocks noChangeAspect="1"/>
          </p:cNvPicPr>
          <p:nvPr/>
        </p:nvPicPr>
        <p:blipFill>
          <a:blip r:embed="rId3"/>
          <a:stretch>
            <a:fillRect/>
          </a:stretch>
        </p:blipFill>
        <p:spPr>
          <a:xfrm>
            <a:off x="7679807" y="498763"/>
            <a:ext cx="3513744" cy="6009448"/>
          </a:xfrm>
          <a:prstGeom prst="rect">
            <a:avLst/>
          </a:prstGeom>
        </p:spPr>
      </p:pic>
      <p:sp>
        <p:nvSpPr>
          <p:cNvPr id="5" name="Rectangle 4"/>
          <p:cNvSpPr/>
          <p:nvPr/>
        </p:nvSpPr>
        <p:spPr>
          <a:xfrm>
            <a:off x="1246909" y="1288473"/>
            <a:ext cx="5785657" cy="3046988"/>
          </a:xfrm>
          <a:prstGeom prst="rect">
            <a:avLst/>
          </a:prstGeom>
        </p:spPr>
        <p:txBody>
          <a:bodyPr wrap="square">
            <a:spAutoFit/>
          </a:bodyPr>
          <a:lstStyle/>
          <a:p>
            <a:pPr>
              <a:spcAft>
                <a:spcPts val="0"/>
              </a:spcAft>
            </a:pPr>
            <a:r>
              <a:rPr lang="en-GB" sz="3200" dirty="0">
                <a:solidFill>
                  <a:srgbClr val="404040"/>
                </a:solidFill>
                <a:latin typeface="Corbel" panose="020B0503020204020204" pitchFamily="34" charset="0"/>
                <a:ea typeface="Corbel" panose="020B0503020204020204" pitchFamily="34" charset="0"/>
                <a:cs typeface="Corbel" panose="020B0503020204020204" pitchFamily="34" charset="0"/>
              </a:rPr>
              <a:t>This presentation aims to provide a visual aid to assist parents in identifying what items of clothing are acceptable and unacceptable for Helston </a:t>
            </a:r>
            <a:r>
              <a:rPr lang="en-GB" sz="3200" dirty="0" smtClean="0">
                <a:solidFill>
                  <a:srgbClr val="404040"/>
                </a:solidFill>
                <a:latin typeface="Corbel" panose="020B0503020204020204" pitchFamily="34" charset="0"/>
                <a:ea typeface="Corbel" panose="020B0503020204020204" pitchFamily="34" charset="0"/>
                <a:cs typeface="Corbel" panose="020B0503020204020204" pitchFamily="34" charset="0"/>
              </a:rPr>
              <a:t>students.</a:t>
            </a:r>
            <a:endParaRPr lang="en-GB"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72255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0" y="2540"/>
            <a:ext cx="1547495" cy="6855460"/>
          </a:xfrm>
          <a:prstGeom prst="rect">
            <a:avLst/>
          </a:prstGeom>
        </p:spPr>
      </p:pic>
      <p:sp>
        <p:nvSpPr>
          <p:cNvPr id="5" name="Rectangle 4"/>
          <p:cNvSpPr/>
          <p:nvPr/>
        </p:nvSpPr>
        <p:spPr>
          <a:xfrm>
            <a:off x="1758530" y="504152"/>
            <a:ext cx="11395427" cy="787652"/>
          </a:xfrm>
          <a:prstGeom prst="rect">
            <a:avLst/>
          </a:prstGeom>
        </p:spPr>
        <p:txBody>
          <a:bodyPr wrap="none">
            <a:spAutoFit/>
          </a:bodyPr>
          <a:lstStyle/>
          <a:p>
            <a:pPr>
              <a:lnSpc>
                <a:spcPct val="107000"/>
              </a:lnSpc>
              <a:spcAft>
                <a:spcPts val="800"/>
              </a:spcAft>
            </a:pPr>
            <a:r>
              <a:rPr lang="en-GB" dirty="0">
                <a:solidFill>
                  <a:srgbClr val="000000"/>
                </a:solidFill>
                <a:ea typeface="Corbel" panose="020B0503020204020204" pitchFamily="34" charset="0"/>
                <a:cs typeface="Corbel" panose="020B0503020204020204" pitchFamily="34" charset="0"/>
              </a:rPr>
              <a:t>Acceptable trousers for students must be </a:t>
            </a:r>
            <a:r>
              <a:rPr lang="en-GB" dirty="0" smtClean="0">
                <a:solidFill>
                  <a:srgbClr val="000000"/>
                </a:solidFill>
                <a:ea typeface="Corbel" panose="020B0503020204020204" pitchFamily="34" charset="0"/>
                <a:cs typeface="Corbel" panose="020B0503020204020204" pitchFamily="34" charset="0"/>
              </a:rPr>
              <a:t>full length, tailored, </a:t>
            </a:r>
            <a:r>
              <a:rPr lang="en-GB" dirty="0"/>
              <a:t>without any fancy buttons or zippers.   </a:t>
            </a:r>
            <a:r>
              <a:rPr lang="en-GB" dirty="0" smtClean="0"/>
              <a:t>(NB: Three quarter</a:t>
            </a:r>
          </a:p>
          <a:p>
            <a:pPr>
              <a:lnSpc>
                <a:spcPct val="107000"/>
              </a:lnSpc>
              <a:spcAft>
                <a:spcPts val="800"/>
              </a:spcAft>
            </a:pPr>
            <a:r>
              <a:rPr lang="en-GB" dirty="0">
                <a:solidFill>
                  <a:srgbClr val="000000"/>
                </a:solidFill>
                <a:ea typeface="Corbel" panose="020B0503020204020204" pitchFamily="34" charset="0"/>
                <a:cs typeface="Corbel" panose="020B0503020204020204" pitchFamily="34" charset="0"/>
              </a:rPr>
              <a:t>t</a:t>
            </a:r>
            <a:r>
              <a:rPr lang="en-GB" dirty="0" smtClean="0">
                <a:solidFill>
                  <a:srgbClr val="000000"/>
                </a:solidFill>
                <a:ea typeface="Corbel" panose="020B0503020204020204" pitchFamily="34" charset="0"/>
                <a:cs typeface="Corbel" panose="020B0503020204020204" pitchFamily="34" charset="0"/>
              </a:rPr>
              <a:t>rousers are not acceptable) </a:t>
            </a:r>
            <a:endParaRPr lang="en-GB" dirty="0">
              <a:solidFill>
                <a:srgbClr val="000000"/>
              </a:solidFill>
              <a:effectLst/>
              <a:ea typeface="Calibri" panose="020F0502020204030204" pitchFamily="34" charset="0"/>
              <a:cs typeface="Calibri" panose="020F0502020204030204" pitchFamily="34" charset="0"/>
            </a:endParaRPr>
          </a:p>
        </p:txBody>
      </p:sp>
      <p:pic>
        <p:nvPicPr>
          <p:cNvPr id="6" name="Picture 5"/>
          <p:cNvPicPr/>
          <p:nvPr/>
        </p:nvPicPr>
        <p:blipFill>
          <a:blip r:embed="rId3"/>
          <a:stretch>
            <a:fillRect/>
          </a:stretch>
        </p:blipFill>
        <p:spPr>
          <a:xfrm>
            <a:off x="4547870" y="1250950"/>
            <a:ext cx="3816350" cy="4356100"/>
          </a:xfrm>
          <a:prstGeom prst="rect">
            <a:avLst/>
          </a:prstGeom>
        </p:spPr>
      </p:pic>
      <p:pic>
        <p:nvPicPr>
          <p:cNvPr id="7" name="Picture 6"/>
          <p:cNvPicPr/>
          <p:nvPr/>
        </p:nvPicPr>
        <p:blipFill>
          <a:blip r:embed="rId4"/>
          <a:stretch>
            <a:fillRect/>
          </a:stretch>
        </p:blipFill>
        <p:spPr>
          <a:xfrm>
            <a:off x="2315845" y="1755140"/>
            <a:ext cx="3239770" cy="3479165"/>
          </a:xfrm>
          <a:prstGeom prst="rect">
            <a:avLst/>
          </a:prstGeom>
        </p:spPr>
      </p:pic>
      <p:pic>
        <p:nvPicPr>
          <p:cNvPr id="8" name="Picture 7"/>
          <p:cNvPicPr/>
          <p:nvPr/>
        </p:nvPicPr>
        <p:blipFill>
          <a:blip r:embed="rId5"/>
          <a:stretch>
            <a:fillRect/>
          </a:stretch>
        </p:blipFill>
        <p:spPr>
          <a:xfrm>
            <a:off x="7572375" y="1898650"/>
            <a:ext cx="2303780" cy="3455670"/>
          </a:xfrm>
          <a:prstGeom prst="rect">
            <a:avLst/>
          </a:prstGeom>
        </p:spPr>
      </p:pic>
    </p:spTree>
    <p:extLst>
      <p:ext uri="{BB962C8B-B14F-4D97-AF65-F5344CB8AC3E}">
        <p14:creationId xmlns:p14="http://schemas.microsoft.com/office/powerpoint/2010/main" val="960396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0" y="0"/>
            <a:ext cx="1547495" cy="6855460"/>
          </a:xfrm>
          <a:prstGeom prst="rect">
            <a:avLst/>
          </a:prstGeom>
        </p:spPr>
      </p:pic>
      <p:sp>
        <p:nvSpPr>
          <p:cNvPr id="5" name="Rectangle 4"/>
          <p:cNvSpPr/>
          <p:nvPr/>
        </p:nvSpPr>
        <p:spPr>
          <a:xfrm>
            <a:off x="2716622" y="94734"/>
            <a:ext cx="3557178" cy="369332"/>
          </a:xfrm>
          <a:prstGeom prst="rect">
            <a:avLst/>
          </a:prstGeom>
        </p:spPr>
        <p:txBody>
          <a:bodyPr wrap="square">
            <a:spAutoFit/>
          </a:bodyPr>
          <a:lstStyle/>
          <a:p>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These are </a:t>
            </a:r>
            <a:r>
              <a:rPr lang="en-GB" b="1" dirty="0">
                <a:solidFill>
                  <a:srgbClr val="000000"/>
                </a:solidFill>
                <a:latin typeface="Calibri" panose="020F0502020204030204" pitchFamily="34" charset="0"/>
                <a:ea typeface="Calibri" panose="020F0502020204030204" pitchFamily="34" charset="0"/>
                <a:cs typeface="Calibri" panose="020F0502020204030204" pitchFamily="34" charset="0"/>
              </a:rPr>
              <a:t>not</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school trousers</a:t>
            </a:r>
            <a:endParaRPr lang="en-GB" dirty="0"/>
          </a:p>
        </p:txBody>
      </p:sp>
      <p:pic>
        <p:nvPicPr>
          <p:cNvPr id="6" name="Picture 5"/>
          <p:cNvPicPr/>
          <p:nvPr/>
        </p:nvPicPr>
        <p:blipFill>
          <a:blip r:embed="rId3"/>
          <a:stretch>
            <a:fillRect/>
          </a:stretch>
        </p:blipFill>
        <p:spPr>
          <a:xfrm>
            <a:off x="3503930" y="884872"/>
            <a:ext cx="5184140" cy="5088255"/>
          </a:xfrm>
          <a:prstGeom prst="rect">
            <a:avLst/>
          </a:prstGeom>
        </p:spPr>
      </p:pic>
    </p:spTree>
    <p:extLst>
      <p:ext uri="{BB962C8B-B14F-4D97-AF65-F5344CB8AC3E}">
        <p14:creationId xmlns:p14="http://schemas.microsoft.com/office/powerpoint/2010/main" val="928454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0" y="1270"/>
            <a:ext cx="1475105" cy="6855460"/>
          </a:xfrm>
          <a:prstGeom prst="rect">
            <a:avLst/>
          </a:prstGeom>
        </p:spPr>
      </p:pic>
      <p:sp>
        <p:nvSpPr>
          <p:cNvPr id="6" name="TextBox 5"/>
          <p:cNvSpPr txBox="1"/>
          <p:nvPr/>
        </p:nvSpPr>
        <p:spPr>
          <a:xfrm>
            <a:off x="2273300" y="330200"/>
            <a:ext cx="8686800" cy="369332"/>
          </a:xfrm>
          <a:prstGeom prst="rect">
            <a:avLst/>
          </a:prstGeom>
          <a:noFill/>
        </p:spPr>
        <p:txBody>
          <a:bodyPr wrap="square" rtlCol="0">
            <a:spAutoFit/>
          </a:bodyPr>
          <a:lstStyle/>
          <a:p>
            <a:r>
              <a:rPr lang="en-GB" dirty="0" smtClean="0"/>
              <a:t>Students are not allowed to wear jean, skinny, cargo or chino type trousers</a:t>
            </a:r>
            <a:endParaRPr lang="en-GB" dirty="0"/>
          </a:p>
        </p:txBody>
      </p:sp>
      <p:pic>
        <p:nvPicPr>
          <p:cNvPr id="7" name="Picture 6"/>
          <p:cNvPicPr/>
          <p:nvPr/>
        </p:nvPicPr>
        <p:blipFill>
          <a:blip r:embed="rId3"/>
          <a:stretch>
            <a:fillRect/>
          </a:stretch>
        </p:blipFill>
        <p:spPr>
          <a:xfrm>
            <a:off x="2350135" y="1789748"/>
            <a:ext cx="2303780" cy="4104005"/>
          </a:xfrm>
          <a:prstGeom prst="rect">
            <a:avLst/>
          </a:prstGeom>
        </p:spPr>
      </p:pic>
      <p:pic>
        <p:nvPicPr>
          <p:cNvPr id="8" name="Picture 7"/>
          <p:cNvPicPr/>
          <p:nvPr/>
        </p:nvPicPr>
        <p:blipFill>
          <a:blip r:embed="rId4"/>
          <a:stretch>
            <a:fillRect/>
          </a:stretch>
        </p:blipFill>
        <p:spPr>
          <a:xfrm>
            <a:off x="4870450" y="1789748"/>
            <a:ext cx="2447925" cy="3815715"/>
          </a:xfrm>
          <a:prstGeom prst="rect">
            <a:avLst/>
          </a:prstGeom>
        </p:spPr>
      </p:pic>
      <p:pic>
        <p:nvPicPr>
          <p:cNvPr id="10" name="Picture 9"/>
          <p:cNvPicPr/>
          <p:nvPr/>
        </p:nvPicPr>
        <p:blipFill>
          <a:blip r:embed="rId5"/>
          <a:stretch>
            <a:fillRect/>
          </a:stretch>
        </p:blipFill>
        <p:spPr>
          <a:xfrm>
            <a:off x="7102475" y="1862138"/>
            <a:ext cx="2739390" cy="3528060"/>
          </a:xfrm>
          <a:prstGeom prst="rect">
            <a:avLst/>
          </a:prstGeom>
        </p:spPr>
      </p:pic>
    </p:spTree>
    <p:extLst>
      <p:ext uri="{BB962C8B-B14F-4D97-AF65-F5344CB8AC3E}">
        <p14:creationId xmlns:p14="http://schemas.microsoft.com/office/powerpoint/2010/main" val="2928503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0" y="2540"/>
            <a:ext cx="1475105" cy="6855460"/>
          </a:xfrm>
          <a:prstGeom prst="rect">
            <a:avLst/>
          </a:prstGeom>
        </p:spPr>
      </p:pic>
      <p:sp>
        <p:nvSpPr>
          <p:cNvPr id="5" name="Rectangle 4"/>
          <p:cNvSpPr/>
          <p:nvPr/>
        </p:nvSpPr>
        <p:spPr>
          <a:xfrm>
            <a:off x="3750198" y="224752"/>
            <a:ext cx="5193858" cy="375552"/>
          </a:xfrm>
          <a:prstGeom prst="rect">
            <a:avLst/>
          </a:prstGeom>
        </p:spPr>
        <p:txBody>
          <a:bodyPr wrap="none">
            <a:spAutoFit/>
          </a:bodyPr>
          <a:lstStyle/>
          <a:p>
            <a:pPr>
              <a:lnSpc>
                <a:spcPct val="107000"/>
              </a:lnSpc>
              <a:spcAft>
                <a:spcPts val="800"/>
              </a:spcAft>
            </a:pPr>
            <a:r>
              <a:rPr lang="en-GB" dirty="0" smtClean="0">
                <a:solidFill>
                  <a:srgbClr val="000000"/>
                </a:solidFill>
                <a:latin typeface="Corbel" panose="020B0503020204020204" pitchFamily="34" charset="0"/>
                <a:ea typeface="Corbel" panose="020B0503020204020204" pitchFamily="34" charset="0"/>
                <a:cs typeface="Corbel" panose="020B0503020204020204" pitchFamily="34" charset="0"/>
              </a:rPr>
              <a:t>Cropped/Skinny/slim </a:t>
            </a:r>
            <a:r>
              <a:rPr lang="en-GB" dirty="0">
                <a:solidFill>
                  <a:srgbClr val="000000"/>
                </a:solidFill>
                <a:latin typeface="Corbel" panose="020B0503020204020204" pitchFamily="34" charset="0"/>
                <a:ea typeface="Corbel" panose="020B0503020204020204" pitchFamily="34" charset="0"/>
                <a:cs typeface="Corbel" panose="020B0503020204020204" pitchFamily="34" charset="0"/>
              </a:rPr>
              <a:t>cut trousers are not acceptable </a:t>
            </a:r>
            <a:endPar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p:nvPr/>
        </p:nvPicPr>
        <p:blipFill>
          <a:blip r:embed="rId3"/>
          <a:stretch>
            <a:fillRect/>
          </a:stretch>
        </p:blipFill>
        <p:spPr>
          <a:xfrm>
            <a:off x="1475105" y="800735"/>
            <a:ext cx="1871980" cy="2388235"/>
          </a:xfrm>
          <a:prstGeom prst="rect">
            <a:avLst/>
          </a:prstGeom>
        </p:spPr>
      </p:pic>
      <p:pic>
        <p:nvPicPr>
          <p:cNvPr id="7" name="Picture 6"/>
          <p:cNvPicPr/>
          <p:nvPr/>
        </p:nvPicPr>
        <p:blipFill>
          <a:blip r:embed="rId4"/>
          <a:stretch>
            <a:fillRect/>
          </a:stretch>
        </p:blipFill>
        <p:spPr>
          <a:xfrm>
            <a:off x="3347085" y="800735"/>
            <a:ext cx="1727835" cy="2484456"/>
          </a:xfrm>
          <a:prstGeom prst="rect">
            <a:avLst/>
          </a:prstGeom>
        </p:spPr>
      </p:pic>
      <p:pic>
        <p:nvPicPr>
          <p:cNvPr id="8" name="Picture 7"/>
          <p:cNvPicPr/>
          <p:nvPr/>
        </p:nvPicPr>
        <p:blipFill>
          <a:blip r:embed="rId5"/>
          <a:stretch>
            <a:fillRect/>
          </a:stretch>
        </p:blipFill>
        <p:spPr>
          <a:xfrm>
            <a:off x="4978400" y="800735"/>
            <a:ext cx="1854200" cy="2592704"/>
          </a:xfrm>
          <a:prstGeom prst="rect">
            <a:avLst/>
          </a:prstGeom>
        </p:spPr>
      </p:pic>
      <p:pic>
        <p:nvPicPr>
          <p:cNvPr id="9" name="Picture 8"/>
          <p:cNvPicPr/>
          <p:nvPr/>
        </p:nvPicPr>
        <p:blipFill>
          <a:blip r:embed="rId6"/>
          <a:stretch>
            <a:fillRect/>
          </a:stretch>
        </p:blipFill>
        <p:spPr>
          <a:xfrm>
            <a:off x="1508125" y="3464560"/>
            <a:ext cx="1906905" cy="2592070"/>
          </a:xfrm>
          <a:prstGeom prst="rect">
            <a:avLst/>
          </a:prstGeom>
        </p:spPr>
      </p:pic>
      <p:pic>
        <p:nvPicPr>
          <p:cNvPr id="11" name="Picture 10"/>
          <p:cNvPicPr/>
          <p:nvPr/>
        </p:nvPicPr>
        <p:blipFill>
          <a:blip r:embed="rId7"/>
          <a:stretch>
            <a:fillRect/>
          </a:stretch>
        </p:blipFill>
        <p:spPr>
          <a:xfrm>
            <a:off x="3448050" y="3464560"/>
            <a:ext cx="1695450" cy="2592070"/>
          </a:xfrm>
          <a:prstGeom prst="rect">
            <a:avLst/>
          </a:prstGeom>
        </p:spPr>
      </p:pic>
      <p:pic>
        <p:nvPicPr>
          <p:cNvPr id="12" name="Picture 11"/>
          <p:cNvPicPr/>
          <p:nvPr/>
        </p:nvPicPr>
        <p:blipFill>
          <a:blip r:embed="rId8"/>
          <a:stretch>
            <a:fillRect/>
          </a:stretch>
        </p:blipFill>
        <p:spPr>
          <a:xfrm>
            <a:off x="4978400" y="3464561"/>
            <a:ext cx="1906905" cy="2592070"/>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46900" y="746927"/>
            <a:ext cx="1880379" cy="2592071"/>
          </a:xfrm>
          <a:prstGeom prst="rect">
            <a:avLst/>
          </a:prstGeom>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46900" y="3464560"/>
            <a:ext cx="1997155" cy="2592070"/>
          </a:xfrm>
          <a:prstGeom prst="rect">
            <a:avLst/>
          </a:prstGeom>
        </p:spPr>
      </p:pic>
    </p:spTree>
    <p:extLst>
      <p:ext uri="{BB962C8B-B14F-4D97-AF65-F5344CB8AC3E}">
        <p14:creationId xmlns:p14="http://schemas.microsoft.com/office/powerpoint/2010/main" val="258588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0" y="2540"/>
            <a:ext cx="1475105" cy="6855460"/>
          </a:xfrm>
          <a:prstGeom prst="rect">
            <a:avLst/>
          </a:prstGeom>
        </p:spPr>
      </p:pic>
      <p:sp>
        <p:nvSpPr>
          <p:cNvPr id="5" name="Rectangle 2"/>
          <p:cNvSpPr>
            <a:spLocks noChangeArrowheads="1"/>
          </p:cNvSpPr>
          <p:nvPr/>
        </p:nvSpPr>
        <p:spPr bwMode="auto">
          <a:xfrm>
            <a:off x="2362200" y="53945"/>
            <a:ext cx="9829800" cy="706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047" tIns="45720" rIns="231702"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smtClean="0">
                <a:ln>
                  <a:noFill/>
                </a:ln>
                <a:solidFill>
                  <a:srgbClr val="000000"/>
                </a:solidFill>
                <a:effectLst/>
                <a:latin typeface="Arial" panose="020B0604020202020204" pitchFamily="34" charset="0"/>
                <a:ea typeface="Corbel" panose="020B0503020204020204" pitchFamily="34" charset="0"/>
                <a:cs typeface="Corbel" panose="020B0503020204020204" pitchFamily="34" charset="0"/>
              </a:rPr>
              <a:t>Acceptable skirts for female students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6" name="Rectangle 3"/>
          <p:cNvSpPr>
            <a:spLocks noChangeArrowheads="1"/>
          </p:cNvSpPr>
          <p:nvPr/>
        </p:nvSpPr>
        <p:spPr bwMode="auto">
          <a:xfrm>
            <a:off x="2382483" y="560810"/>
            <a:ext cx="74270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smtClean="0">
                <a:ln>
                  <a:noFill/>
                </a:ln>
                <a:solidFill>
                  <a:srgbClr val="000000"/>
                </a:solidFill>
                <a:effectLst/>
                <a:latin typeface="Arial" panose="020B0604020202020204" pitchFamily="34" charset="0"/>
                <a:ea typeface="Corbel" panose="020B0503020204020204" pitchFamily="34" charset="0"/>
                <a:cs typeface="Corbel" panose="020B0503020204020204" pitchFamily="34" charset="0"/>
              </a:rPr>
              <a:t>The length of skirts must be no more than 2cm above the knee  </a:t>
            </a: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grpSp>
        <p:nvGrpSpPr>
          <p:cNvPr id="8" name="Group 7"/>
          <p:cNvGrpSpPr/>
          <p:nvPr/>
        </p:nvGrpSpPr>
        <p:grpSpPr>
          <a:xfrm>
            <a:off x="3025458" y="4514850"/>
            <a:ext cx="6141083" cy="2038350"/>
            <a:chOff x="0" y="0"/>
            <a:chExt cx="6141466" cy="2038757"/>
          </a:xfrm>
        </p:grpSpPr>
        <p:pic>
          <p:nvPicPr>
            <p:cNvPr id="9" name="Picture 8"/>
            <p:cNvPicPr/>
            <p:nvPr/>
          </p:nvPicPr>
          <p:blipFill>
            <a:blip r:embed="rId3"/>
            <a:stretch>
              <a:fillRect/>
            </a:stretch>
          </p:blipFill>
          <p:spPr>
            <a:xfrm>
              <a:off x="2304288" y="26"/>
              <a:ext cx="1512189" cy="2038731"/>
            </a:xfrm>
            <a:prstGeom prst="rect">
              <a:avLst/>
            </a:prstGeom>
          </p:spPr>
        </p:pic>
        <p:pic>
          <p:nvPicPr>
            <p:cNvPr id="10" name="Picture 9"/>
            <p:cNvPicPr/>
            <p:nvPr/>
          </p:nvPicPr>
          <p:blipFill>
            <a:blip r:embed="rId4"/>
            <a:stretch>
              <a:fillRect/>
            </a:stretch>
          </p:blipFill>
          <p:spPr>
            <a:xfrm>
              <a:off x="4608576" y="0"/>
              <a:ext cx="1532890" cy="2016252"/>
            </a:xfrm>
            <a:prstGeom prst="rect">
              <a:avLst/>
            </a:prstGeom>
          </p:spPr>
        </p:pic>
        <p:pic>
          <p:nvPicPr>
            <p:cNvPr id="11" name="Picture 10"/>
            <p:cNvPicPr/>
            <p:nvPr/>
          </p:nvPicPr>
          <p:blipFill>
            <a:blip r:embed="rId5"/>
            <a:stretch>
              <a:fillRect/>
            </a:stretch>
          </p:blipFill>
          <p:spPr>
            <a:xfrm>
              <a:off x="0" y="38"/>
              <a:ext cx="1407668" cy="1974723"/>
            </a:xfrm>
            <a:prstGeom prst="rect">
              <a:avLst/>
            </a:prstGeom>
          </p:spPr>
        </p:pic>
      </p:grpSp>
      <p:grpSp>
        <p:nvGrpSpPr>
          <p:cNvPr id="12" name="Group 11"/>
          <p:cNvGrpSpPr/>
          <p:nvPr/>
        </p:nvGrpSpPr>
        <p:grpSpPr>
          <a:xfrm>
            <a:off x="3685348" y="1267730"/>
            <a:ext cx="4800602" cy="2669540"/>
            <a:chOff x="0" y="0"/>
            <a:chExt cx="4800855" cy="2670048"/>
          </a:xfrm>
        </p:grpSpPr>
        <p:pic>
          <p:nvPicPr>
            <p:cNvPr id="13" name="Picture 12"/>
            <p:cNvPicPr/>
            <p:nvPr/>
          </p:nvPicPr>
          <p:blipFill>
            <a:blip r:embed="rId6"/>
            <a:stretch>
              <a:fillRect/>
            </a:stretch>
          </p:blipFill>
          <p:spPr>
            <a:xfrm>
              <a:off x="0" y="0"/>
              <a:ext cx="2084324" cy="2670048"/>
            </a:xfrm>
            <a:prstGeom prst="rect">
              <a:avLst/>
            </a:prstGeom>
          </p:spPr>
        </p:pic>
        <p:pic>
          <p:nvPicPr>
            <p:cNvPr id="14" name="Picture 13"/>
            <p:cNvPicPr/>
            <p:nvPr/>
          </p:nvPicPr>
          <p:blipFill>
            <a:blip r:embed="rId7"/>
            <a:stretch>
              <a:fillRect/>
            </a:stretch>
          </p:blipFill>
          <p:spPr>
            <a:xfrm>
              <a:off x="2516378" y="0"/>
              <a:ext cx="2284477" cy="2664333"/>
            </a:xfrm>
            <a:prstGeom prst="rect">
              <a:avLst/>
            </a:prstGeom>
          </p:spPr>
        </p:pic>
      </p:grpSp>
    </p:spTree>
    <p:extLst>
      <p:ext uri="{BB962C8B-B14F-4D97-AF65-F5344CB8AC3E}">
        <p14:creationId xmlns:p14="http://schemas.microsoft.com/office/powerpoint/2010/main" val="3346723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0" y="2540"/>
            <a:ext cx="1547495" cy="6855460"/>
          </a:xfrm>
          <a:prstGeom prst="rect">
            <a:avLst/>
          </a:prstGeom>
        </p:spPr>
      </p:pic>
      <p:pic>
        <p:nvPicPr>
          <p:cNvPr id="5121" name="Picture 1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0" y="914400"/>
            <a:ext cx="4648200" cy="46767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6" name="Rectangle 4"/>
          <p:cNvSpPr>
            <a:spLocks noChangeArrowheads="1"/>
          </p:cNvSpPr>
          <p:nvPr/>
        </p:nvSpPr>
        <p:spPr bwMode="auto">
          <a:xfrm>
            <a:off x="3937001" y="87868"/>
            <a:ext cx="55753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smtClean="0">
                <a:ln>
                  <a:noFill/>
                </a:ln>
                <a:solidFill>
                  <a:srgbClr val="000000"/>
                </a:solidFill>
                <a:effectLst/>
                <a:latin typeface="Arial" panose="020B0604020202020204" pitchFamily="34" charset="0"/>
                <a:ea typeface="Corbel" panose="020B0503020204020204" pitchFamily="34" charset="0"/>
                <a:cs typeface="Corbel" panose="020B0503020204020204" pitchFamily="34" charset="0"/>
              </a:rPr>
              <a:t>Tube Skirts are not acceptable! </a:t>
            </a:r>
            <a:endParaRPr kumimoji="0" lang="en-GB" altLang="en-US"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72380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337242" y="1385572"/>
            <a:ext cx="5727699" cy="2265679"/>
            <a:chOff x="0" y="0"/>
            <a:chExt cx="5728305" cy="2265707"/>
          </a:xfrm>
        </p:grpSpPr>
        <p:pic>
          <p:nvPicPr>
            <p:cNvPr id="5" name="Picture 4"/>
            <p:cNvPicPr/>
            <p:nvPr/>
          </p:nvPicPr>
          <p:blipFill>
            <a:blip r:embed="rId2"/>
            <a:stretch>
              <a:fillRect/>
            </a:stretch>
          </p:blipFill>
          <p:spPr>
            <a:xfrm>
              <a:off x="0" y="0"/>
              <a:ext cx="2676525" cy="1704975"/>
            </a:xfrm>
            <a:prstGeom prst="rect">
              <a:avLst/>
            </a:prstGeom>
          </p:spPr>
        </p:pic>
        <p:pic>
          <p:nvPicPr>
            <p:cNvPr id="6" name="Picture 5"/>
            <p:cNvPicPr/>
            <p:nvPr/>
          </p:nvPicPr>
          <p:blipFill>
            <a:blip r:embed="rId3"/>
            <a:stretch>
              <a:fillRect/>
            </a:stretch>
          </p:blipFill>
          <p:spPr>
            <a:xfrm>
              <a:off x="3585180" y="122582"/>
              <a:ext cx="2143125" cy="2143125"/>
            </a:xfrm>
            <a:prstGeom prst="rect">
              <a:avLst/>
            </a:prstGeom>
          </p:spPr>
        </p:pic>
      </p:grpSp>
      <p:sp>
        <p:nvSpPr>
          <p:cNvPr id="7" name="Rectangle 5"/>
          <p:cNvSpPr>
            <a:spLocks noChangeArrowheads="1"/>
          </p:cNvSpPr>
          <p:nvPr/>
        </p:nvSpPr>
        <p:spPr bwMode="auto">
          <a:xfrm>
            <a:off x="1447800" y="177711"/>
            <a:ext cx="9702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582613" algn="ctr"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smtClean="0">
                <a:ln>
                  <a:noFill/>
                </a:ln>
                <a:solidFill>
                  <a:srgbClr val="000000"/>
                </a:solidFill>
                <a:effectLst/>
                <a:latin typeface="Arial" panose="020B0604020202020204" pitchFamily="34" charset="0"/>
                <a:ea typeface="Corbel" panose="020B0503020204020204" pitchFamily="34" charset="0"/>
                <a:cs typeface="Corbel" panose="020B0503020204020204" pitchFamily="34" charset="0"/>
              </a:rPr>
              <a:t>Acceptable footwear must be black leather or polished shoes (not suede and if laced, with black laces. No labels or markings.  </a:t>
            </a:r>
            <a:br>
              <a:rPr kumimoji="0" lang="en-GB" altLang="en-US" sz="2400" b="0" i="0" u="none" strike="noStrike" cap="none" normalizeH="0" baseline="0" dirty="0" smtClean="0">
                <a:ln>
                  <a:noFill/>
                </a:ln>
                <a:solidFill>
                  <a:srgbClr val="000000"/>
                </a:solidFill>
                <a:effectLst/>
                <a:latin typeface="Arial" panose="020B0604020202020204" pitchFamily="34" charset="0"/>
                <a:ea typeface="Corbel" panose="020B0503020204020204" pitchFamily="34" charset="0"/>
                <a:cs typeface="Corbel" panose="020B0503020204020204" pitchFamily="34" charset="0"/>
              </a:rPr>
            </a:br>
            <a:r>
              <a:rPr kumimoji="0" lang="en-GB" altLang="en-US" sz="2400" b="0" i="0" u="none" strike="noStrike" cap="none" normalizeH="0" baseline="0" dirty="0" smtClean="0">
                <a:ln>
                  <a:noFill/>
                </a:ln>
                <a:solidFill>
                  <a:srgbClr val="000000"/>
                </a:solidFill>
                <a:effectLst/>
                <a:latin typeface="Arial" panose="020B0604020202020204" pitchFamily="34" charset="0"/>
                <a:ea typeface="Corbel" panose="020B0503020204020204" pitchFamily="34" charset="0"/>
                <a:cs typeface="Corbel" panose="020B0503020204020204" pitchFamily="34" charset="0"/>
              </a:rPr>
              <a:t>Boots not permitted) </a:t>
            </a: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8" name="Picture 7"/>
          <p:cNvPicPr/>
          <p:nvPr/>
        </p:nvPicPr>
        <p:blipFill>
          <a:blip r:embed="rId4"/>
          <a:stretch>
            <a:fillRect/>
          </a:stretch>
        </p:blipFill>
        <p:spPr>
          <a:xfrm>
            <a:off x="0" y="0"/>
            <a:ext cx="1475105" cy="6855460"/>
          </a:xfrm>
          <a:prstGeom prst="rect">
            <a:avLst/>
          </a:prstGeom>
        </p:spPr>
      </p:pic>
      <p:grpSp>
        <p:nvGrpSpPr>
          <p:cNvPr id="9" name="Group 8"/>
          <p:cNvGrpSpPr/>
          <p:nvPr/>
        </p:nvGrpSpPr>
        <p:grpSpPr>
          <a:xfrm>
            <a:off x="3320732" y="4325937"/>
            <a:ext cx="5956936" cy="2143125"/>
            <a:chOff x="0" y="0"/>
            <a:chExt cx="5956936" cy="2143125"/>
          </a:xfrm>
        </p:grpSpPr>
        <p:pic>
          <p:nvPicPr>
            <p:cNvPr id="10" name="Picture 9"/>
            <p:cNvPicPr/>
            <p:nvPr/>
          </p:nvPicPr>
          <p:blipFill>
            <a:blip r:embed="rId5"/>
            <a:stretch>
              <a:fillRect/>
            </a:stretch>
          </p:blipFill>
          <p:spPr>
            <a:xfrm>
              <a:off x="0" y="0"/>
              <a:ext cx="2143125" cy="2143125"/>
            </a:xfrm>
            <a:prstGeom prst="rect">
              <a:avLst/>
            </a:prstGeom>
          </p:spPr>
        </p:pic>
        <p:pic>
          <p:nvPicPr>
            <p:cNvPr id="11" name="Picture 10"/>
            <p:cNvPicPr/>
            <p:nvPr/>
          </p:nvPicPr>
          <p:blipFill>
            <a:blip r:embed="rId6"/>
            <a:stretch>
              <a:fillRect/>
            </a:stretch>
          </p:blipFill>
          <p:spPr>
            <a:xfrm>
              <a:off x="2880360" y="288036"/>
              <a:ext cx="3076576" cy="1485900"/>
            </a:xfrm>
            <a:prstGeom prst="rect">
              <a:avLst/>
            </a:prstGeom>
          </p:spPr>
        </p:pic>
      </p:grpSp>
      <p:sp>
        <p:nvSpPr>
          <p:cNvPr id="12" name="Rectangle 2"/>
          <p:cNvSpPr>
            <a:spLocks noChangeArrowheads="1"/>
          </p:cNvSpPr>
          <p:nvPr/>
        </p:nvSpPr>
        <p:spPr bwMode="auto">
          <a:xfrm>
            <a:off x="1739900" y="36449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942488" tIns="45720" rIns="231702" bIns="425316" numCol="1" anchor="ctr" anchorCtr="0" compatLnSpc="1">
            <a:prstTxWarp prst="textNoShape">
              <a:avLst/>
            </a:prstTxWarp>
            <a:spAutoFit/>
          </a:bodyPr>
          <a:lstStyle/>
          <a:p>
            <a:endParaRPr lang="en-GB"/>
          </a:p>
        </p:txBody>
      </p:sp>
      <p:sp>
        <p:nvSpPr>
          <p:cNvPr id="13" name="Rectangle 3"/>
          <p:cNvSpPr>
            <a:spLocks noChangeArrowheads="1"/>
          </p:cNvSpPr>
          <p:nvPr/>
        </p:nvSpPr>
        <p:spPr bwMode="auto">
          <a:xfrm>
            <a:off x="1739900" y="3755627"/>
            <a:ext cx="87249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smtClean="0">
                <a:ln>
                  <a:noFill/>
                </a:ln>
                <a:solidFill>
                  <a:srgbClr val="000000"/>
                </a:solidFill>
                <a:effectLst/>
                <a:latin typeface="Arial" panose="020B0604020202020204" pitchFamily="34" charset="0"/>
                <a:ea typeface="Corbel" panose="020B0503020204020204" pitchFamily="34" charset="0"/>
                <a:cs typeface="Corbel" panose="020B0503020204020204" pitchFamily="34" charset="0"/>
              </a:rPr>
              <a:t>Canvas and trainer like shoes are not  acceptable footwear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280397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TotalTime>
  <Words>521</Words>
  <Application>Microsoft Office PowerPoint</Application>
  <PresentationFormat>Widescreen</PresentationFormat>
  <Paragraphs>53</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Corbel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Helston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TThomas</dc:creator>
  <cp:lastModifiedBy>DMCDONALD</cp:lastModifiedBy>
  <cp:revision>15</cp:revision>
  <cp:lastPrinted>2018-07-04T09:48:27Z</cp:lastPrinted>
  <dcterms:created xsi:type="dcterms:W3CDTF">2018-02-26T10:19:16Z</dcterms:created>
  <dcterms:modified xsi:type="dcterms:W3CDTF">2019-07-10T10:35:48Z</dcterms:modified>
</cp:coreProperties>
</file>